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handoutMasterIdLst>
    <p:handoutMasterId r:id="rId63"/>
  </p:handoutMasterIdLst>
  <p:sldIdLst>
    <p:sldId id="256" r:id="rId5"/>
    <p:sldId id="473" r:id="rId6"/>
    <p:sldId id="474" r:id="rId7"/>
    <p:sldId id="475" r:id="rId8"/>
    <p:sldId id="496" r:id="rId9"/>
    <p:sldId id="498" r:id="rId10"/>
    <p:sldId id="480" r:id="rId11"/>
    <p:sldId id="503" r:id="rId12"/>
    <p:sldId id="481" r:id="rId13"/>
    <p:sldId id="550" r:id="rId14"/>
    <p:sldId id="499" r:id="rId15"/>
    <p:sldId id="482" r:id="rId16"/>
    <p:sldId id="551" r:id="rId17"/>
    <p:sldId id="483" r:id="rId18"/>
    <p:sldId id="485" r:id="rId19"/>
    <p:sldId id="500" r:id="rId20"/>
    <p:sldId id="486" r:id="rId21"/>
    <p:sldId id="526" r:id="rId22"/>
    <p:sldId id="487" r:id="rId23"/>
    <p:sldId id="523" r:id="rId24"/>
    <p:sldId id="524" r:id="rId25"/>
    <p:sldId id="525" r:id="rId26"/>
    <p:sldId id="527" r:id="rId27"/>
    <p:sldId id="528" r:id="rId28"/>
    <p:sldId id="529" r:id="rId29"/>
    <p:sldId id="530" r:id="rId30"/>
    <p:sldId id="531" r:id="rId31"/>
    <p:sldId id="532" r:id="rId32"/>
    <p:sldId id="533" r:id="rId33"/>
    <p:sldId id="536" r:id="rId34"/>
    <p:sldId id="537" r:id="rId35"/>
    <p:sldId id="511" r:id="rId36"/>
    <p:sldId id="538" r:id="rId37"/>
    <p:sldId id="512" r:id="rId38"/>
    <p:sldId id="517" r:id="rId39"/>
    <p:sldId id="539" r:id="rId40"/>
    <p:sldId id="540" r:id="rId41"/>
    <p:sldId id="516" r:id="rId42"/>
    <p:sldId id="510" r:id="rId43"/>
    <p:sldId id="513" r:id="rId44"/>
    <p:sldId id="541" r:id="rId45"/>
    <p:sldId id="514" r:id="rId46"/>
    <p:sldId id="542" r:id="rId47"/>
    <p:sldId id="543" r:id="rId48"/>
    <p:sldId id="518" r:id="rId49"/>
    <p:sldId id="544" r:id="rId50"/>
    <p:sldId id="545" r:id="rId51"/>
    <p:sldId id="546" r:id="rId52"/>
    <p:sldId id="547" r:id="rId53"/>
    <p:sldId id="519" r:id="rId54"/>
    <p:sldId id="548" r:id="rId55"/>
    <p:sldId id="501" r:id="rId56"/>
    <p:sldId id="491" r:id="rId57"/>
    <p:sldId id="493" r:id="rId58"/>
    <p:sldId id="552" r:id="rId59"/>
    <p:sldId id="553" r:id="rId60"/>
    <p:sldId id="316" r:id="rId61"/>
  </p:sldIdLst>
  <p:sldSz cx="12192000" cy="6858000"/>
  <p:notesSz cx="6784975" cy="9856788"/>
  <p:defaultTextStyle>
    <a:defPPr>
      <a:defRPr lang="en-GB">
        <a:uFillTx/>
      </a:defRPr>
    </a:defPPr>
    <a:lvl1pPr algn="l" rtl="0" eaLnBrk="0" fontAlgn="base" hangingPunct="0">
      <a:spcBef>
        <a:spcPct val="0"/>
      </a:spcBef>
      <a:spcAft>
        <a:spcPct val="0"/>
      </a:spcAft>
      <a:defRPr sz="2400" kern="1200">
        <a:solidFill>
          <a:schemeClr val="tx1"/>
        </a:solidFill>
        <a:uFillTx/>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uFillTx/>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uFillTx/>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uFillTx/>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uFillTx/>
        <a:latin typeface="Verdana" panose="020B0604030504040204" pitchFamily="34" charset="0"/>
        <a:ea typeface="+mn-ea"/>
        <a:cs typeface="+mn-cs"/>
      </a:defRPr>
    </a:lvl5pPr>
    <a:lvl6pPr marL="2286000" algn="l" defTabSz="914400" rtl="0" eaLnBrk="1" latinLnBrk="0" hangingPunct="1">
      <a:defRPr sz="2400" kern="1200">
        <a:solidFill>
          <a:schemeClr val="tx1"/>
        </a:solidFill>
        <a:uFillTx/>
        <a:latin typeface="Verdana" panose="020B0604030504040204" pitchFamily="34" charset="0"/>
        <a:ea typeface="+mn-ea"/>
        <a:cs typeface="+mn-cs"/>
      </a:defRPr>
    </a:lvl6pPr>
    <a:lvl7pPr marL="2743200" algn="l" defTabSz="914400" rtl="0" eaLnBrk="1" latinLnBrk="0" hangingPunct="1">
      <a:defRPr sz="2400" kern="1200">
        <a:solidFill>
          <a:schemeClr val="tx1"/>
        </a:solidFill>
        <a:uFillTx/>
        <a:latin typeface="Verdana" panose="020B0604030504040204" pitchFamily="34" charset="0"/>
        <a:ea typeface="+mn-ea"/>
        <a:cs typeface="+mn-cs"/>
      </a:defRPr>
    </a:lvl7pPr>
    <a:lvl8pPr marL="3200400" algn="l" defTabSz="914400" rtl="0" eaLnBrk="1" latinLnBrk="0" hangingPunct="1">
      <a:defRPr sz="2400" kern="1200">
        <a:solidFill>
          <a:schemeClr val="tx1"/>
        </a:solidFill>
        <a:uFillTx/>
        <a:latin typeface="Verdana" panose="020B0604030504040204" pitchFamily="34" charset="0"/>
        <a:ea typeface="+mn-ea"/>
        <a:cs typeface="+mn-cs"/>
      </a:defRPr>
    </a:lvl8pPr>
    <a:lvl9pPr marL="3657600" algn="l" defTabSz="914400" rtl="0" eaLnBrk="1" latinLnBrk="0" hangingPunct="1">
      <a:defRPr sz="2400" kern="1200">
        <a:solidFill>
          <a:schemeClr val="tx1"/>
        </a:solidFill>
        <a:uFillTx/>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178193-8838-45CF-9E5D-A5C195C77E1C}" v="1" dt="2021-06-04T10:05:57.697"/>
    <p1510:client id="{513A9333-B4F2-4B59-9861-30DCA34E278B}" v="2" dt="2021-04-19T07:07:56.490"/>
    <p1510:client id="{6B33EAF9-05FA-45F6-A635-10F881BCB68E}" v="181" dt="2021-04-21T04:37:34.209"/>
    <p1510:client id="{8E2EA9EF-1A86-4704-BED5-45BE50F47C12}" v="3" dt="2021-04-19T08:15:18.975"/>
    <p1510:client id="{B04E1739-AE8D-45F5-BDE9-0D8005E69ADD}" v="13" dt="2021-04-17T06:38:44.378"/>
    <p1510:client id="{E7715E66-5652-47D0-A256-4472A65AA116}" v="1" dt="2021-04-19T07:36:09.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srgbClr val="000000"/>
        </a:fontRef>
        <a:schemeClr val="lt1"/>
      </a:tcTxStyle>
      <a:tcStyle>
        <a:tcBdr/>
        <a:fill>
          <a:solidFill>
            <a:schemeClr val="dk1"/>
          </a:solidFill>
        </a:fill>
      </a:tcStyle>
    </a:lastCol>
    <a:firstCol>
      <a:tcTxStyle b="on">
        <a:fontRef idx="minor">
          <a:srgbClr val="000000"/>
        </a:fontRef>
        <a:schemeClr val="lt1"/>
      </a:tcTxStyle>
      <a:tcStyle>
        <a:tcBdr/>
        <a:fill>
          <a:solidFill>
            <a:schemeClr val="dk1"/>
          </a:solidFill>
        </a:fill>
      </a:tcStyle>
    </a:firstCol>
    <a:lastRow>
      <a:tcTxStyle b="on">
        <a:fontRef idx="minor">
          <a:srgbClr val="000000"/>
        </a:fontRef>
        <a:schemeClr val="lt1"/>
      </a:tcTxStyle>
      <a:tcStyle>
        <a:tcBdr>
          <a:top>
            <a:ln w="38100" cmpd="sng">
              <a:solidFill>
                <a:schemeClr val="lt1"/>
              </a:solidFill>
            </a:ln>
          </a:top>
        </a:tcBdr>
        <a:fill>
          <a:solidFill>
            <a:schemeClr val="dk1"/>
          </a:solidFill>
        </a:fill>
      </a:tcStyle>
    </a:lastRow>
    <a:firstRow>
      <a:tcTxStyle b="on">
        <a:fontRef idx="minor">
          <a:srgbClr val="000000"/>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uriel Shanley Tanyory /CSF" userId="S::s10193642@connect.np.edu.sg::9b0ecaa6-d17f-477d-b75a-0b480fc259d2" providerId="AD" clId="Web-{E7715E66-5652-47D0-A256-4472A65AA116}"/>
    <pc:docChg chg="modSld">
      <pc:chgData name="Zuriel Shanley Tanyory /CSF" userId="S::s10193642@connect.np.edu.sg::9b0ecaa6-d17f-477d-b75a-0b480fc259d2" providerId="AD" clId="Web-{E7715E66-5652-47D0-A256-4472A65AA116}" dt="2021-04-19T07:36:09.386" v="0" actId="1076"/>
      <pc:docMkLst>
        <pc:docMk/>
      </pc:docMkLst>
      <pc:sldChg chg="modSp">
        <pc:chgData name="Zuriel Shanley Tanyory /CSF" userId="S::s10193642@connect.np.edu.sg::9b0ecaa6-d17f-477d-b75a-0b480fc259d2" providerId="AD" clId="Web-{E7715E66-5652-47D0-A256-4472A65AA116}" dt="2021-04-19T07:36:09.386" v="0" actId="1076"/>
        <pc:sldMkLst>
          <pc:docMk/>
          <pc:sldMk cId="2044447826" sldId="481"/>
        </pc:sldMkLst>
        <pc:picChg chg="mod">
          <ac:chgData name="Zuriel Shanley Tanyory /CSF" userId="S::s10193642@connect.np.edu.sg::9b0ecaa6-d17f-477d-b75a-0b480fc259d2" providerId="AD" clId="Web-{E7715E66-5652-47D0-A256-4472A65AA116}" dt="2021-04-19T07:36:09.386" v="0" actId="1076"/>
          <ac:picMkLst>
            <pc:docMk/>
            <pc:sldMk cId="2044447826" sldId="481"/>
            <ac:picMk id="2" creationId="{00000000-0000-0000-0000-000000000000}"/>
          </ac:picMkLst>
        </pc:picChg>
      </pc:sldChg>
    </pc:docChg>
  </pc:docChgLst>
  <pc:docChgLst>
    <pc:chgData name="Hock Guan TAN (NP)" userId="e5f7d661-fe1a-47b6-b277-f25b08fa15d4" providerId="ADAL" clId="{A5AA20CF-04F8-401B-9841-9233D94AFE82}"/>
    <pc:docChg chg="custSel modSld">
      <pc:chgData name="Hock Guan TAN (NP)" userId="e5f7d661-fe1a-47b6-b277-f25b08fa15d4" providerId="ADAL" clId="{A5AA20CF-04F8-401B-9841-9233D94AFE82}" dt="2021-04-17T06:42:00.951" v="743" actId="1076"/>
      <pc:docMkLst>
        <pc:docMk/>
      </pc:docMkLst>
      <pc:sldChg chg="addSp delSp modSp">
        <pc:chgData name="Hock Guan TAN (NP)" userId="e5f7d661-fe1a-47b6-b277-f25b08fa15d4" providerId="ADAL" clId="{A5AA20CF-04F8-401B-9841-9233D94AFE82}" dt="2021-04-17T06:42:00.951" v="743" actId="1076"/>
        <pc:sldMkLst>
          <pc:docMk/>
          <pc:sldMk cId="27223267" sldId="473"/>
        </pc:sldMkLst>
        <pc:spChg chg="mod">
          <ac:chgData name="Hock Guan TAN (NP)" userId="e5f7d661-fe1a-47b6-b277-f25b08fa15d4" providerId="ADAL" clId="{A5AA20CF-04F8-401B-9841-9233D94AFE82}" dt="2021-04-17T06:41:58.205" v="742" actId="20577"/>
          <ac:spMkLst>
            <pc:docMk/>
            <pc:sldMk cId="27223267" sldId="473"/>
            <ac:spMk id="3" creationId="{00000000-0000-0000-0000-000000000000}"/>
          </ac:spMkLst>
        </pc:spChg>
        <pc:picChg chg="add del">
          <ac:chgData name="Hock Guan TAN (NP)" userId="e5f7d661-fe1a-47b6-b277-f25b08fa15d4" providerId="ADAL" clId="{A5AA20CF-04F8-401B-9841-9233D94AFE82}" dt="2021-04-17T06:40:28.904" v="734" actId="478"/>
          <ac:picMkLst>
            <pc:docMk/>
            <pc:sldMk cId="27223267" sldId="473"/>
            <ac:picMk id="4" creationId="{D3BAF3DE-C05A-4AB0-ABF0-21E5B4528A03}"/>
          </ac:picMkLst>
        </pc:picChg>
        <pc:picChg chg="add mod">
          <ac:chgData name="Hock Guan TAN (NP)" userId="e5f7d661-fe1a-47b6-b277-f25b08fa15d4" providerId="ADAL" clId="{A5AA20CF-04F8-401B-9841-9233D94AFE82}" dt="2021-04-17T06:42:00.951" v="743" actId="1076"/>
          <ac:picMkLst>
            <pc:docMk/>
            <pc:sldMk cId="27223267" sldId="473"/>
            <ac:picMk id="7" creationId="{00B963AE-6069-47EC-B8EB-CDCF6B47C1F3}"/>
          </ac:picMkLst>
        </pc:picChg>
      </pc:sldChg>
      <pc:sldChg chg="addSp delSp modSp mod modClrScheme chgLayout">
        <pc:chgData name="Hock Guan TAN (NP)" userId="e5f7d661-fe1a-47b6-b277-f25b08fa15d4" providerId="ADAL" clId="{A5AA20CF-04F8-401B-9841-9233D94AFE82}" dt="2021-04-16T07:31:13.535" v="732" actId="20577"/>
        <pc:sldMkLst>
          <pc:docMk/>
          <pc:sldMk cId="2495154632" sldId="553"/>
        </pc:sldMkLst>
        <pc:spChg chg="del">
          <ac:chgData name="Hock Guan TAN (NP)" userId="e5f7d661-fe1a-47b6-b277-f25b08fa15d4" providerId="ADAL" clId="{A5AA20CF-04F8-401B-9841-9233D94AFE82}" dt="2021-04-16T05:15:51.315" v="1" actId="478"/>
          <ac:spMkLst>
            <pc:docMk/>
            <pc:sldMk cId="2495154632" sldId="553"/>
            <ac:spMk id="2" creationId="{4FB7BABA-DC8A-4220-9D19-FDB116068AB7}"/>
          </ac:spMkLst>
        </pc:spChg>
        <pc:spChg chg="add mod ord">
          <ac:chgData name="Hock Guan TAN (NP)" userId="e5f7d661-fe1a-47b6-b277-f25b08fa15d4" providerId="ADAL" clId="{A5AA20CF-04F8-401B-9841-9233D94AFE82}" dt="2021-04-16T07:31:13.535" v="732" actId="20577"/>
          <ac:spMkLst>
            <pc:docMk/>
            <pc:sldMk cId="2495154632" sldId="553"/>
            <ac:spMk id="3" creationId="{45F55170-D29E-4956-AE66-6F7FF0B7C01B}"/>
          </ac:spMkLst>
        </pc:spChg>
        <pc:spChg chg="mod ord">
          <ac:chgData name="Hock Guan TAN (NP)" userId="e5f7d661-fe1a-47b6-b277-f25b08fa15d4" providerId="ADAL" clId="{A5AA20CF-04F8-401B-9841-9233D94AFE82}" dt="2021-04-16T05:15:45.024" v="0" actId="700"/>
          <ac:spMkLst>
            <pc:docMk/>
            <pc:sldMk cId="2495154632" sldId="553"/>
            <ac:spMk id="4" creationId="{00000000-0000-0000-0000-000000000000}"/>
          </ac:spMkLst>
        </pc:spChg>
      </pc:sldChg>
    </pc:docChg>
  </pc:docChgLst>
  <pc:docChgLst>
    <pc:chgData name="Hock Guan TAN (NP)" userId="S::thg@np.edu.sg::e5f7d661-fe1a-47b6-b277-f25b08fa15d4" providerId="AD" clId="Web-{513A9333-B4F2-4B59-9861-30DCA34E278B}"/>
    <pc:docChg chg="modSld">
      <pc:chgData name="Hock Guan TAN (NP)" userId="S::thg@np.edu.sg::e5f7d661-fe1a-47b6-b277-f25b08fa15d4" providerId="AD" clId="Web-{513A9333-B4F2-4B59-9861-30DCA34E278B}" dt="2021-04-19T07:07:56.162" v="0" actId="20577"/>
      <pc:docMkLst>
        <pc:docMk/>
      </pc:docMkLst>
      <pc:sldChg chg="modSp">
        <pc:chgData name="Hock Guan TAN (NP)" userId="S::thg@np.edu.sg::e5f7d661-fe1a-47b6-b277-f25b08fa15d4" providerId="AD" clId="Web-{513A9333-B4F2-4B59-9861-30DCA34E278B}" dt="2021-04-19T07:07:56.162" v="0" actId="20577"/>
        <pc:sldMkLst>
          <pc:docMk/>
          <pc:sldMk cId="1520487946" sldId="496"/>
        </pc:sldMkLst>
        <pc:spChg chg="mod">
          <ac:chgData name="Hock Guan TAN (NP)" userId="S::thg@np.edu.sg::e5f7d661-fe1a-47b6-b277-f25b08fa15d4" providerId="AD" clId="Web-{513A9333-B4F2-4B59-9861-30DCA34E278B}" dt="2021-04-19T07:07:56.162" v="0" actId="20577"/>
          <ac:spMkLst>
            <pc:docMk/>
            <pc:sldMk cId="1520487946" sldId="496"/>
            <ac:spMk id="4" creationId="{00000000-0000-0000-0000-000000000000}"/>
          </ac:spMkLst>
        </pc:spChg>
      </pc:sldChg>
    </pc:docChg>
  </pc:docChgLst>
  <pc:docChgLst>
    <pc:chgData name="Hock Guan TAN (NP)" userId="S::thg@np.edu.sg::e5f7d661-fe1a-47b6-b277-f25b08fa15d4" providerId="AD" clId="Web-{DA22FADE-188B-4C21-8B21-0E6E165CFFC7}"/>
    <pc:docChg chg="modSld">
      <pc:chgData name="Hock Guan TAN (NP)" userId="S::thg@np.edu.sg::e5f7d661-fe1a-47b6-b277-f25b08fa15d4" providerId="AD" clId="Web-{DA22FADE-188B-4C21-8B21-0E6E165CFFC7}" dt="2021-04-16T05:34:49.024" v="209" actId="20577"/>
      <pc:docMkLst>
        <pc:docMk/>
      </pc:docMkLst>
      <pc:sldChg chg="modSp">
        <pc:chgData name="Hock Guan TAN (NP)" userId="S::thg@np.edu.sg::e5f7d661-fe1a-47b6-b277-f25b08fa15d4" providerId="AD" clId="Web-{DA22FADE-188B-4C21-8B21-0E6E165CFFC7}" dt="2021-04-16T05:34:49.024" v="209" actId="20577"/>
        <pc:sldMkLst>
          <pc:docMk/>
          <pc:sldMk cId="987432130" sldId="552"/>
        </pc:sldMkLst>
        <pc:spChg chg="mod">
          <ac:chgData name="Hock Guan TAN (NP)" userId="S::thg@np.edu.sg::e5f7d661-fe1a-47b6-b277-f25b08fa15d4" providerId="AD" clId="Web-{DA22FADE-188B-4C21-8B21-0E6E165CFFC7}" dt="2021-04-16T05:34:49.024" v="209" actId="20577"/>
          <ac:spMkLst>
            <pc:docMk/>
            <pc:sldMk cId="987432130" sldId="552"/>
            <ac:spMk id="7" creationId="{00000000-0000-0000-0000-000000000000}"/>
          </ac:spMkLst>
        </pc:spChg>
      </pc:sldChg>
      <pc:sldChg chg="modSp">
        <pc:chgData name="Hock Guan TAN (NP)" userId="S::thg@np.edu.sg::e5f7d661-fe1a-47b6-b277-f25b08fa15d4" providerId="AD" clId="Web-{DA22FADE-188B-4C21-8B21-0E6E165CFFC7}" dt="2021-04-16T05:34:45.711" v="208" actId="20577"/>
        <pc:sldMkLst>
          <pc:docMk/>
          <pc:sldMk cId="2495154632" sldId="553"/>
        </pc:sldMkLst>
        <pc:spChg chg="mod">
          <ac:chgData name="Hock Guan TAN (NP)" userId="S::thg@np.edu.sg::e5f7d661-fe1a-47b6-b277-f25b08fa15d4" providerId="AD" clId="Web-{DA22FADE-188B-4C21-8B21-0E6E165CFFC7}" dt="2021-04-16T05:34:45.711" v="208" actId="20577"/>
          <ac:spMkLst>
            <pc:docMk/>
            <pc:sldMk cId="2495154632" sldId="553"/>
            <ac:spMk id="3" creationId="{45F55170-D29E-4956-AE66-6F7FF0B7C01B}"/>
          </ac:spMkLst>
        </pc:spChg>
      </pc:sldChg>
    </pc:docChg>
  </pc:docChgLst>
  <pc:docChgLst>
    <pc:chgData name="Hock Guan TAN (NP)" userId="S::thg@np.edu.sg::e5f7d661-fe1a-47b6-b277-f25b08fa15d4" providerId="AD" clId="Web-{B04E1739-AE8D-45F5-BDE9-0D8005E69ADD}"/>
    <pc:docChg chg="modSld">
      <pc:chgData name="Hock Guan TAN (NP)" userId="S::thg@np.edu.sg::e5f7d661-fe1a-47b6-b277-f25b08fa15d4" providerId="AD" clId="Web-{B04E1739-AE8D-45F5-BDE9-0D8005E69ADD}" dt="2021-04-17T06:38:44.378" v="12" actId="20577"/>
      <pc:docMkLst>
        <pc:docMk/>
      </pc:docMkLst>
      <pc:sldChg chg="modSp">
        <pc:chgData name="Hock Guan TAN (NP)" userId="S::thg@np.edu.sg::e5f7d661-fe1a-47b6-b277-f25b08fa15d4" providerId="AD" clId="Web-{B04E1739-AE8D-45F5-BDE9-0D8005E69ADD}" dt="2021-04-17T06:38:44.378" v="12" actId="20577"/>
        <pc:sldMkLst>
          <pc:docMk/>
          <pc:sldMk cId="27223267" sldId="473"/>
        </pc:sldMkLst>
        <pc:spChg chg="mod">
          <ac:chgData name="Hock Guan TAN (NP)" userId="S::thg@np.edu.sg::e5f7d661-fe1a-47b6-b277-f25b08fa15d4" providerId="AD" clId="Web-{B04E1739-AE8D-45F5-BDE9-0D8005E69ADD}" dt="2021-04-17T06:38:44.378" v="12" actId="20577"/>
          <ac:spMkLst>
            <pc:docMk/>
            <pc:sldMk cId="27223267" sldId="473"/>
            <ac:spMk id="3" creationId="{00000000-0000-0000-0000-000000000000}"/>
          </ac:spMkLst>
        </pc:spChg>
      </pc:sldChg>
    </pc:docChg>
  </pc:docChgLst>
  <pc:docChgLst>
    <pc:chgData name="Zuriel Shanley Tanyory /CSF" userId="S::s10193642@connect.np.edu.sg::9b0ecaa6-d17f-477d-b75a-0b480fc259d2" providerId="AD" clId="Web-{4D178193-8838-45CF-9E5D-A5C195C77E1C}"/>
    <pc:docChg chg="modSld">
      <pc:chgData name="Zuriel Shanley Tanyory /CSF" userId="S::s10193642@connect.np.edu.sg::9b0ecaa6-d17f-477d-b75a-0b480fc259d2" providerId="AD" clId="Web-{4D178193-8838-45CF-9E5D-A5C195C77E1C}" dt="2021-06-04T10:05:57.697" v="0" actId="1076"/>
      <pc:docMkLst>
        <pc:docMk/>
      </pc:docMkLst>
      <pc:sldChg chg="modSp">
        <pc:chgData name="Zuriel Shanley Tanyory /CSF" userId="S::s10193642@connect.np.edu.sg::9b0ecaa6-d17f-477d-b75a-0b480fc259d2" providerId="AD" clId="Web-{4D178193-8838-45CF-9E5D-A5C195C77E1C}" dt="2021-06-04T10:05:57.697" v="0" actId="1076"/>
        <pc:sldMkLst>
          <pc:docMk/>
          <pc:sldMk cId="37364256" sldId="529"/>
        </pc:sldMkLst>
        <pc:picChg chg="mod">
          <ac:chgData name="Zuriel Shanley Tanyory /CSF" userId="S::s10193642@connect.np.edu.sg::9b0ecaa6-d17f-477d-b75a-0b480fc259d2" providerId="AD" clId="Web-{4D178193-8838-45CF-9E5D-A5C195C77E1C}" dt="2021-06-04T10:05:57.697" v="0" actId="1076"/>
          <ac:picMkLst>
            <pc:docMk/>
            <pc:sldMk cId="37364256" sldId="529"/>
            <ac:picMk id="4" creationId="{7E5A74FC-F463-45E6-A3FF-0716FD322F68}"/>
          </ac:picMkLst>
        </pc:picChg>
      </pc:sldChg>
    </pc:docChg>
  </pc:docChgLst>
  <pc:docChgLst>
    <pc:chgData name="Hock Guan TAN (NP)" userId="S::thg@np.edu.sg::e5f7d661-fe1a-47b6-b277-f25b08fa15d4" providerId="AD" clId="Web-{E052E3A0-6DDF-4379-80D8-F8E4DABDA1E7}"/>
    <pc:docChg chg="modSld">
      <pc:chgData name="Hock Guan TAN (NP)" userId="S::thg@np.edu.sg::e5f7d661-fe1a-47b6-b277-f25b08fa15d4" providerId="AD" clId="Web-{E052E3A0-6DDF-4379-80D8-F8E4DABDA1E7}" dt="2021-04-16T05:12:12.445" v="18" actId="20577"/>
      <pc:docMkLst>
        <pc:docMk/>
      </pc:docMkLst>
      <pc:sldChg chg="addSp modSp">
        <pc:chgData name="Hock Guan TAN (NP)" userId="S::thg@np.edu.sg::e5f7d661-fe1a-47b6-b277-f25b08fa15d4" providerId="AD" clId="Web-{E052E3A0-6DDF-4379-80D8-F8E4DABDA1E7}" dt="2021-04-16T05:12:12.445" v="18" actId="20577"/>
        <pc:sldMkLst>
          <pc:docMk/>
          <pc:sldMk cId="2495154632" sldId="553"/>
        </pc:sldMkLst>
        <pc:spChg chg="add mod">
          <ac:chgData name="Hock Guan TAN (NP)" userId="S::thg@np.edu.sg::e5f7d661-fe1a-47b6-b277-f25b08fa15d4" providerId="AD" clId="Web-{E052E3A0-6DDF-4379-80D8-F8E4DABDA1E7}" dt="2021-04-16T05:12:12.445" v="18" actId="20577"/>
          <ac:spMkLst>
            <pc:docMk/>
            <pc:sldMk cId="2495154632" sldId="553"/>
            <ac:spMk id="2" creationId="{4FB7BABA-DC8A-4220-9D19-FDB116068AB7}"/>
          </ac:spMkLst>
        </pc:spChg>
        <pc:spChg chg="mod">
          <ac:chgData name="Hock Guan TAN (NP)" userId="S::thg@np.edu.sg::e5f7d661-fe1a-47b6-b277-f25b08fa15d4" providerId="AD" clId="Web-{E052E3A0-6DDF-4379-80D8-F8E4DABDA1E7}" dt="2021-04-16T05:10:51.833" v="11" actId="20577"/>
          <ac:spMkLst>
            <pc:docMk/>
            <pc:sldMk cId="2495154632" sldId="553"/>
            <ac:spMk id="4" creationId="{00000000-0000-0000-0000-000000000000}"/>
          </ac:spMkLst>
        </pc:spChg>
      </pc:sldChg>
    </pc:docChg>
  </pc:docChgLst>
  <pc:docChgLst>
    <pc:chgData name="Hock Guan TAN (NP)" userId="S::thg@np.edu.sg::e5f7d661-fe1a-47b6-b277-f25b08fa15d4" providerId="AD" clId="Web-{6B33EAF9-05FA-45F6-A635-10F881BCB68E}"/>
    <pc:docChg chg="modSld">
      <pc:chgData name="Hock Guan TAN (NP)" userId="S::thg@np.edu.sg::e5f7d661-fe1a-47b6-b277-f25b08fa15d4" providerId="AD" clId="Web-{6B33EAF9-05FA-45F6-A635-10F881BCB68E}" dt="2021-04-21T04:37:32.099" v="97" actId="20577"/>
      <pc:docMkLst>
        <pc:docMk/>
      </pc:docMkLst>
      <pc:sldChg chg="addSp modSp">
        <pc:chgData name="Hock Guan TAN (NP)" userId="S::thg@np.edu.sg::e5f7d661-fe1a-47b6-b277-f25b08fa15d4" providerId="AD" clId="Web-{6B33EAF9-05FA-45F6-A635-10F881BCB68E}" dt="2021-04-21T04:37:32.099" v="97" actId="20577"/>
        <pc:sldMkLst>
          <pc:docMk/>
          <pc:sldMk cId="1578339104" sldId="524"/>
        </pc:sldMkLst>
        <pc:spChg chg="add mod">
          <ac:chgData name="Hock Guan TAN (NP)" userId="S::thg@np.edu.sg::e5f7d661-fe1a-47b6-b277-f25b08fa15d4" providerId="AD" clId="Web-{6B33EAF9-05FA-45F6-A635-10F881BCB68E}" dt="2021-04-21T04:37:32.099" v="97" actId="20577"/>
          <ac:spMkLst>
            <pc:docMk/>
            <pc:sldMk cId="1578339104" sldId="524"/>
            <ac:spMk id="4" creationId="{E3F374C4-22E3-4976-A31D-EB780BCA3AF2}"/>
          </ac:spMkLst>
        </pc:spChg>
      </pc:sldChg>
    </pc:docChg>
  </pc:docChgLst>
  <pc:docChgLst>
    <pc:chgData name="Zuriel Shanley Tanyory /CSF" userId="S::s10193642@connect.np.edu.sg::9b0ecaa6-d17f-477d-b75a-0b480fc259d2" providerId="AD" clId="Web-{8E2EA9EF-1A86-4704-BED5-45BE50F47C12}"/>
    <pc:docChg chg="modSld">
      <pc:chgData name="Zuriel Shanley Tanyory /CSF" userId="S::s10193642@connect.np.edu.sg::9b0ecaa6-d17f-477d-b75a-0b480fc259d2" providerId="AD" clId="Web-{8E2EA9EF-1A86-4704-BED5-45BE50F47C12}" dt="2021-04-19T08:15:18.975" v="2" actId="1076"/>
      <pc:docMkLst>
        <pc:docMk/>
      </pc:docMkLst>
      <pc:sldChg chg="modSp">
        <pc:chgData name="Zuriel Shanley Tanyory /CSF" userId="S::s10193642@connect.np.edu.sg::9b0ecaa6-d17f-477d-b75a-0b480fc259d2" providerId="AD" clId="Web-{8E2EA9EF-1A86-4704-BED5-45BE50F47C12}" dt="2021-04-19T08:15:18.975" v="2" actId="1076"/>
        <pc:sldMkLst>
          <pc:docMk/>
          <pc:sldMk cId="4251279958" sldId="482"/>
        </pc:sldMkLst>
        <pc:picChg chg="mod">
          <ac:chgData name="Zuriel Shanley Tanyory /CSF" userId="S::s10193642@connect.np.edu.sg::9b0ecaa6-d17f-477d-b75a-0b480fc259d2" providerId="AD" clId="Web-{8E2EA9EF-1A86-4704-BED5-45BE50F47C12}" dt="2021-04-19T08:15:18.975" v="2" actId="1076"/>
          <ac:picMkLst>
            <pc:docMk/>
            <pc:sldMk cId="4251279958" sldId="482"/>
            <ac:picMk id="4"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451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ln>
          <a:effectLst/>
        </p:spPr>
        <p:txBody>
          <a:bodyPr vert="horz" wrap="square" lIns="19218" tIns="0" rIns="19218" bIns="0" numCol="1" anchor="t" anchorCtr="0" compatLnSpc="1">
            <a:prstTxWarp prst="textNoShape">
              <a:avLst/>
            </a:prstTxWarp>
          </a:bodyPr>
          <a:lstStyle>
            <a:lvl1pPr defTabSz="922338">
              <a:defRPr sz="1000" i="1">
                <a:uFillTx/>
                <a:latin typeface="Arial" charset="0"/>
              </a:defRPr>
            </a:lvl1pPr>
          </a:lstStyle>
          <a:p>
            <a:pPr>
              <a:defRPr>
                <a:uFillTx/>
              </a:defRPr>
            </a:pPr>
            <a:endParaRPr lang="en-US" altLang="en-US">
              <a:uFillTx/>
            </a:endParaRPr>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ln>
          <a:effectLst/>
        </p:spPr>
        <p:txBody>
          <a:bodyPr vert="horz" wrap="square" lIns="19218" tIns="0" rIns="19218" bIns="0" numCol="1" anchor="t" anchorCtr="0" compatLnSpc="1">
            <a:prstTxWarp prst="textNoShape">
              <a:avLst/>
            </a:prstTxWarp>
          </a:bodyPr>
          <a:lstStyle>
            <a:lvl1pPr algn="r" defTabSz="922338">
              <a:defRPr sz="1000" i="1">
                <a:uFillTx/>
                <a:latin typeface="Arial" charset="0"/>
              </a:defRPr>
            </a:lvl1pPr>
          </a:lstStyle>
          <a:p>
            <a:pPr>
              <a:defRPr>
                <a:uFillTx/>
              </a:defRPr>
            </a:pPr>
            <a:endParaRPr lang="en-US" altLang="en-US">
              <a:uFillTx/>
            </a:endParaRPr>
          </a:p>
        </p:txBody>
      </p:sp>
      <p:sp>
        <p:nvSpPr>
          <p:cNvPr id="3076" name="Rectangle 4"/>
          <p:cNvSpPr>
            <a:spLocks noGrp="1" noRot="1" noChangeAspect="1" noChangeArrowheads="1" noTextEdit="1"/>
          </p:cNvSpPr>
          <p:nvPr>
            <p:ph type="sldImg" idx="2"/>
          </p:nvPr>
        </p:nvSpPr>
        <p:spPr bwMode="auto">
          <a:xfrm>
            <a:off x="119063" y="746125"/>
            <a:ext cx="6545262" cy="3683000"/>
          </a:xfrm>
          <a:prstGeom prst="rect">
            <a:avLst/>
          </a:prstGeom>
          <a:noFill/>
          <a:ln w="12700">
            <a:solidFill>
              <a:schemeClr val="tx1"/>
            </a:solidFill>
            <a:miter lim="800000"/>
          </a:ln>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ln>
          <a:effectLst/>
        </p:spPr>
        <p:txBody>
          <a:bodyPr vert="horz" wrap="square" lIns="92885" tIns="46443" rIns="92885" bIns="46443" numCol="1" anchor="t" anchorCtr="0" compatLnSpc="1">
            <a:prstTxWarp prst="textNoShape">
              <a:avLst/>
            </a:prstTxWarp>
          </a:bodyPr>
          <a:lstStyle/>
          <a:p>
            <a:pPr lvl="0"/>
            <a:r>
              <a:rPr lang="en-GB" noProof="0">
                <a:uFillTx/>
              </a:rPr>
              <a:t>Click to edit Master text styles</a:t>
            </a:r>
          </a:p>
          <a:p>
            <a:pPr lvl="1"/>
            <a:r>
              <a:rPr lang="en-GB" noProof="0">
                <a:uFillTx/>
              </a:rPr>
              <a:t>Second level</a:t>
            </a:r>
          </a:p>
          <a:p>
            <a:pPr lvl="2"/>
            <a:r>
              <a:rPr lang="en-GB" noProof="0">
                <a:uFillTx/>
              </a:rPr>
              <a:t>Third level</a:t>
            </a:r>
          </a:p>
          <a:p>
            <a:pPr lvl="3"/>
            <a:r>
              <a:rPr lang="en-GB" noProof="0">
                <a:uFillTx/>
              </a:rPr>
              <a:t>Fourth level</a:t>
            </a:r>
          </a:p>
          <a:p>
            <a:pPr lvl="4"/>
            <a:r>
              <a:rPr lang="en-GB" noProof="0">
                <a:uFillTx/>
              </a:rPr>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ln>
          <a:effectLst/>
        </p:spPr>
        <p:txBody>
          <a:bodyPr vert="horz" wrap="square" lIns="19218" tIns="0" rIns="19218" bIns="0" numCol="1" anchor="b" anchorCtr="0" compatLnSpc="1">
            <a:prstTxWarp prst="textNoShape">
              <a:avLst/>
            </a:prstTxWarp>
          </a:bodyPr>
          <a:lstStyle>
            <a:lvl1pPr defTabSz="922338">
              <a:defRPr sz="1000" i="1">
                <a:uFillTx/>
                <a:latin typeface="Arial" charset="0"/>
              </a:defRPr>
            </a:lvl1pPr>
          </a:lstStyle>
          <a:p>
            <a:pPr>
              <a:defRPr>
                <a:uFillTx/>
              </a:defRPr>
            </a:pPr>
            <a:endParaRPr lang="en-US" altLang="en-US">
              <a:uFillTx/>
            </a:endParaRPr>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ln>
          <a:effectLst/>
        </p:spPr>
        <p:txBody>
          <a:bodyPr vert="horz" wrap="square" lIns="19218" tIns="0" rIns="19218" bIns="0" numCol="1" anchor="b" anchorCtr="0" compatLnSpc="1">
            <a:prstTxWarp prst="textNoShape">
              <a:avLst/>
            </a:prstTxWarp>
          </a:bodyPr>
          <a:lstStyle>
            <a:lvl1pPr algn="r" defTabSz="922338">
              <a:defRPr sz="1000" i="1">
                <a:uFillTx/>
                <a:latin typeface="Arial" panose="020B0604020202020204" pitchFamily="34" charset="0"/>
              </a:defRPr>
            </a:lvl1pPr>
          </a:lstStyle>
          <a:p>
            <a:pPr>
              <a:defRPr>
                <a:uFillTx/>
              </a:defRPr>
            </a:pPr>
            <a:fld id="{DF7D8D15-C1EE-4187-BFF7-4E97858134BB}" type="slidenum">
              <a:rPr lang="en-GB" altLang="en-US">
                <a:uFillTx/>
              </a:rPr>
              <a:pPr>
                <a:defRPr>
                  <a:uFillTx/>
                </a:defRPr>
              </a:pPr>
              <a:t>‹#›</a:t>
            </a:fld>
            <a:endParaRPr lang="en-GB" altLang="en-US">
              <a:uFillTx/>
            </a:endParaRPr>
          </a:p>
        </p:txBody>
      </p:sp>
    </p:spTree>
    <p:extLst>
      <p:ext uri="{BB962C8B-B14F-4D97-AF65-F5344CB8AC3E}">
        <p14:creationId xmlns:p14="http://schemas.microsoft.com/office/powerpoint/2010/main" val="2046584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uFillTx/>
        <a:latin typeface="Arial" charset="0"/>
        <a:ea typeface="+mn-ea"/>
        <a:cs typeface="+mn-cs"/>
      </a:defRPr>
    </a:lvl1pPr>
    <a:lvl2pPr marL="457200" algn="l" rtl="0" eaLnBrk="0" fontAlgn="base" hangingPunct="0">
      <a:spcBef>
        <a:spcPct val="30000"/>
      </a:spcBef>
      <a:spcAft>
        <a:spcPct val="0"/>
      </a:spcAft>
      <a:defRPr sz="1200" kern="1200">
        <a:solidFill>
          <a:schemeClr val="tx1"/>
        </a:solidFill>
        <a:uFillTx/>
        <a:latin typeface="Arial" charset="0"/>
        <a:ea typeface="+mn-ea"/>
        <a:cs typeface="+mn-cs"/>
      </a:defRPr>
    </a:lvl2pPr>
    <a:lvl3pPr marL="914400" algn="l" rtl="0" eaLnBrk="0" fontAlgn="base" hangingPunct="0">
      <a:spcBef>
        <a:spcPct val="30000"/>
      </a:spcBef>
      <a:spcAft>
        <a:spcPct val="0"/>
      </a:spcAft>
      <a:defRPr sz="1200" kern="1200">
        <a:solidFill>
          <a:schemeClr val="tx1"/>
        </a:solidFill>
        <a:uFillTx/>
        <a:latin typeface="Arial" charset="0"/>
        <a:ea typeface="+mn-ea"/>
        <a:cs typeface="+mn-cs"/>
      </a:defRPr>
    </a:lvl3pPr>
    <a:lvl4pPr marL="1371600" algn="l" rtl="0" eaLnBrk="0" fontAlgn="base" hangingPunct="0">
      <a:spcBef>
        <a:spcPct val="30000"/>
      </a:spcBef>
      <a:spcAft>
        <a:spcPct val="0"/>
      </a:spcAft>
      <a:defRPr sz="1200" kern="1200">
        <a:solidFill>
          <a:schemeClr val="tx1"/>
        </a:solidFill>
        <a:uFillTx/>
        <a:latin typeface="Arial" charset="0"/>
        <a:ea typeface="+mn-ea"/>
        <a:cs typeface="+mn-cs"/>
      </a:defRPr>
    </a:lvl4pPr>
    <a:lvl5pPr marL="1828800" algn="l" rtl="0" eaLnBrk="0" fontAlgn="base" hangingPunct="0">
      <a:spcBef>
        <a:spcPct val="30000"/>
      </a:spcBef>
      <a:spcAft>
        <a:spcPct val="0"/>
      </a:spcAft>
      <a:defRPr sz="1200" kern="1200">
        <a:solidFill>
          <a:schemeClr val="tx1"/>
        </a:solidFill>
        <a:uFillTx/>
        <a:latin typeface="Arial" charset="0"/>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defTabSz="922338">
              <a:defRPr sz="2400">
                <a:solidFill>
                  <a:schemeClr val="tx1"/>
                </a:solidFill>
                <a:uFillTx/>
                <a:latin typeface="Verdana" panose="020B0604030504040204" pitchFamily="34" charset="0"/>
              </a:defRPr>
            </a:lvl1pPr>
            <a:lvl2pPr marL="742950" indent="-285750" defTabSz="922338">
              <a:defRPr sz="2400">
                <a:solidFill>
                  <a:schemeClr val="tx1"/>
                </a:solidFill>
                <a:uFillTx/>
                <a:latin typeface="Verdana" panose="020B0604030504040204" pitchFamily="34" charset="0"/>
              </a:defRPr>
            </a:lvl2pPr>
            <a:lvl3pPr marL="1143000" indent="-228600" defTabSz="922338">
              <a:defRPr sz="2400">
                <a:solidFill>
                  <a:schemeClr val="tx1"/>
                </a:solidFill>
                <a:uFillTx/>
                <a:latin typeface="Verdana" panose="020B0604030504040204" pitchFamily="34" charset="0"/>
              </a:defRPr>
            </a:lvl3pPr>
            <a:lvl4pPr marL="1600200" indent="-228600" defTabSz="922338">
              <a:defRPr sz="2400">
                <a:solidFill>
                  <a:schemeClr val="tx1"/>
                </a:solidFill>
                <a:uFillTx/>
                <a:latin typeface="Verdana" panose="020B0604030504040204" pitchFamily="34" charset="0"/>
              </a:defRPr>
            </a:lvl4pPr>
            <a:lvl5pPr marL="2057400" indent="-228600" defTabSz="922338">
              <a:defRPr sz="2400">
                <a:solidFill>
                  <a:schemeClr val="tx1"/>
                </a:solidFill>
                <a:uFillTx/>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uFillTx/>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uFillTx/>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uFillTx/>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uFillTx/>
                <a:latin typeface="Verdana" panose="020B0604030504040204" pitchFamily="34" charset="0"/>
              </a:defRPr>
            </a:lvl9pPr>
          </a:lstStyle>
          <a:p>
            <a:fld id="{58652376-84BA-45EB-ADF9-F8917EE4E4FE}" type="slidenum">
              <a:rPr lang="en-GB" altLang="en-US" sz="1000" smtClean="0">
                <a:uFillTx/>
                <a:latin typeface="Arial" panose="020B0604020202020204" pitchFamily="34" charset="0"/>
              </a:rPr>
              <a:pPr/>
              <a:t>1</a:t>
            </a:fld>
            <a:endParaRPr lang="en-GB" altLang="en-US" sz="1000">
              <a:uFillTx/>
              <a:latin typeface="Arial" panose="020B0604020202020204" pitchFamily="34" charset="0"/>
            </a:endParaRPr>
          </a:p>
        </p:txBody>
      </p:sp>
      <p:sp>
        <p:nvSpPr>
          <p:cNvPr id="5123" name="Rectangle 2"/>
          <p:cNvSpPr>
            <a:spLocks noGrp="1" noRot="1" noChangeAspect="1" noChangeArrowheads="1" noTextEdit="1"/>
          </p:cNvSpPr>
          <p:nvPr>
            <p:ph type="sldImg"/>
          </p:nvPr>
        </p:nvSpPr>
        <p:spPr>
          <a:xfrm>
            <a:off x="119063" y="746125"/>
            <a:ext cx="6545262" cy="3683000"/>
          </a:xfrm>
        </p:spPr>
      </p:sp>
      <p:sp>
        <p:nvSpPr>
          <p:cNvPr id="5124" name="Rectangle 3"/>
          <p:cNvSpPr>
            <a:spLocks noGrp="1" noChangeArrowheads="1"/>
          </p:cNvSpPr>
          <p:nvPr>
            <p:ph type="body" idx="1"/>
          </p:nvPr>
        </p:nvSpPr>
        <p:spPr>
          <a:noFill/>
        </p:spPr>
        <p:txBody>
          <a:bodyPr/>
          <a:lstStyle/>
          <a:p>
            <a:pPr marL="228600" indent="-228600">
              <a:buFontTx/>
              <a:buAutoNum type="arabicPeriod"/>
            </a:pPr>
            <a:endParaRPr lang="en-US" altLang="en-US">
              <a:uFillTx/>
              <a:latin typeface="Arial" panose="020B0604020202020204" pitchFamily="34" charset="0"/>
            </a:endParaRPr>
          </a:p>
        </p:txBody>
      </p:sp>
    </p:spTree>
    <p:extLst>
      <p:ext uri="{BB962C8B-B14F-4D97-AF65-F5344CB8AC3E}">
        <p14:creationId xmlns:p14="http://schemas.microsoft.com/office/powerpoint/2010/main" val="254186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3" y="746125"/>
            <a:ext cx="6545262" cy="3683000"/>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a:defRPr>
                <a:uFillTx/>
              </a:defRPr>
            </a:pPr>
            <a:fld id="{DF7D8D15-C1EE-4187-BFF7-4E97858134BB}" type="slidenum">
              <a:rPr lang="en-GB" altLang="en-US" smtClean="0">
                <a:uFillTx/>
              </a:rPr>
              <a:pPr>
                <a:defRPr>
                  <a:uFillTx/>
                </a:defRPr>
              </a:pPr>
              <a:t>39</a:t>
            </a:fld>
            <a:endParaRPr lang="en-GB" altLang="en-US">
              <a:uFillTx/>
            </a:endParaRPr>
          </a:p>
        </p:txBody>
      </p:sp>
    </p:spTree>
    <p:extLst>
      <p:ext uri="{BB962C8B-B14F-4D97-AF65-F5344CB8AC3E}">
        <p14:creationId xmlns:p14="http://schemas.microsoft.com/office/powerpoint/2010/main" val="3422507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1219200" y="609600"/>
            <a:ext cx="10160000" cy="838200"/>
          </a:xfrm>
          <a:solidFill>
            <a:srgbClr val="0000FF"/>
          </a:solidFill>
          <a:ln w="9525"/>
        </p:spPr>
        <p:txBody>
          <a:bodyPr anchor="b"/>
          <a:lstStyle>
            <a:lvl1pPr algn="ctr">
              <a:defRPr sz="4400">
                <a:solidFill>
                  <a:srgbClr val="FFFF00"/>
                </a:solidFill>
                <a:effectLst/>
                <a:uFillTx/>
              </a:defRPr>
            </a:lvl1pPr>
          </a:lstStyle>
          <a:p>
            <a:r>
              <a:rPr lang="en-US">
                <a:uFillTx/>
              </a:rPr>
              <a:t>Chapter</a:t>
            </a:r>
          </a:p>
        </p:txBody>
      </p:sp>
      <p:sp>
        <p:nvSpPr>
          <p:cNvPr id="49155" name="Rectangle 3"/>
          <p:cNvSpPr>
            <a:spLocks noGrp="1" noChangeArrowheads="1"/>
          </p:cNvSpPr>
          <p:nvPr>
            <p:ph type="subTitle" idx="1"/>
          </p:nvPr>
        </p:nvSpPr>
        <p:spPr>
          <a:xfrm>
            <a:off x="5384800" y="2743200"/>
            <a:ext cx="5892800" cy="2895600"/>
          </a:xfrm>
        </p:spPr>
        <p:txBody>
          <a:bodyPr/>
          <a:lstStyle>
            <a:lvl1pPr marL="0" indent="0">
              <a:buFont typeface="Wingdings" pitchFamily="2" charset="2"/>
              <a:buNone/>
              <a:defRPr sz="3200">
                <a:uFillTx/>
                <a:latin typeface="Verdana" pitchFamily="34" charset="0"/>
              </a:defRPr>
            </a:lvl1pPr>
          </a:lstStyle>
          <a:p>
            <a:r>
              <a:rPr lang="en-US">
                <a:uFillTx/>
              </a:rPr>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94800" y="0"/>
            <a:ext cx="2997200" cy="6248400"/>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0" y="0"/>
            <a:ext cx="8788400" cy="6248400"/>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uFillTx/>
              </a:defRPr>
            </a:lvl1pPr>
          </a:lstStyle>
          <a:p>
            <a:r>
              <a:rPr lang="en-US">
                <a:uFillTx/>
              </a:rPr>
              <a:t>Click to edit Master title style</a:t>
            </a:r>
          </a:p>
        </p:txBody>
      </p:sp>
      <p:sp>
        <p:nvSpPr>
          <p:cNvPr id="3" name="Content Placeholder 2"/>
          <p:cNvSpPr>
            <a:spLocks noGrp="1"/>
          </p:cNvSpPr>
          <p:nvPr>
            <p:ph idx="1"/>
          </p:nvPr>
        </p:nvSpPr>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uFillTx/>
              </a:defRPr>
            </a:lvl1pPr>
          </a:lstStyle>
          <a:p>
            <a:r>
              <a:rPr lang="en-US">
                <a:uFillTx/>
              </a:rPr>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uFillTx/>
              </a:defRPr>
            </a:lvl1pPr>
            <a:lvl2pPr marL="457189" indent="0">
              <a:buNone/>
              <a:defRPr sz="1800">
                <a:uFillTx/>
              </a:defRPr>
            </a:lvl2pPr>
            <a:lvl3pPr marL="914377" indent="0">
              <a:buNone/>
              <a:defRPr sz="1600">
                <a:uFillTx/>
              </a:defRPr>
            </a:lvl3pPr>
            <a:lvl4pPr marL="1371566" indent="0">
              <a:buNone/>
              <a:defRPr sz="1400">
                <a:uFillTx/>
              </a:defRPr>
            </a:lvl4pPr>
            <a:lvl5pPr marL="1828754" indent="0">
              <a:buNone/>
              <a:defRPr sz="1400">
                <a:uFillTx/>
              </a:defRPr>
            </a:lvl5pPr>
            <a:lvl6pPr marL="2285943" indent="0">
              <a:buNone/>
              <a:defRPr sz="1400">
                <a:uFillTx/>
              </a:defRPr>
            </a:lvl6pPr>
            <a:lvl7pPr marL="2743131" indent="0">
              <a:buNone/>
              <a:defRPr sz="1400">
                <a:uFillTx/>
              </a:defRPr>
            </a:lvl7pPr>
            <a:lvl8pPr marL="3200320" indent="0">
              <a:buNone/>
              <a:defRPr sz="1400">
                <a:uFillTx/>
              </a:defRPr>
            </a:lvl8pPr>
            <a:lvl9pPr marL="3657509" indent="0">
              <a:buNone/>
              <a:defRPr sz="1400">
                <a:uFillTx/>
              </a:defRPr>
            </a:lvl9pPr>
          </a:lstStyle>
          <a:p>
            <a:pPr lvl="0"/>
            <a:r>
              <a:rPr lang="en-US">
                <a:uFillTx/>
              </a:rPr>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508000" y="1066800"/>
            <a:ext cx="5334000" cy="51816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045200" y="1066800"/>
            <a:ext cx="5334000" cy="51816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uFillTx/>
              </a:defRPr>
            </a:lvl1pPr>
          </a:lstStyle>
          <a:p>
            <a:r>
              <a:rPr lang="en-US">
                <a:uFillTx/>
              </a:rPr>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u="none">
                <a:effectLst/>
                <a:uFillTx/>
              </a:defRPr>
            </a:lvl1pPr>
          </a:lstStyle>
          <a:p>
            <a:r>
              <a:rPr lang="en-US">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uFillTx/>
              </a:defRPr>
            </a:lvl1pPr>
          </a:lstStyle>
          <a:p>
            <a:r>
              <a:rPr lang="en-US">
                <a:uFillTx/>
              </a:rPr>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uFillTx/>
              </a:defRPr>
            </a:lvl1pPr>
            <a:lvl2pPr marL="457189" indent="0">
              <a:buNone/>
              <a:defRPr sz="1200">
                <a:uFillTx/>
              </a:defRPr>
            </a:lvl2pPr>
            <a:lvl3pPr marL="914377" indent="0">
              <a:buNone/>
              <a:defRPr sz="1000">
                <a:uFillTx/>
              </a:defRPr>
            </a:lvl3pPr>
            <a:lvl4pPr marL="1371566" indent="0">
              <a:buNone/>
              <a:defRPr sz="900">
                <a:uFillTx/>
              </a:defRPr>
            </a:lvl4pPr>
            <a:lvl5pPr marL="1828754" indent="0">
              <a:buNone/>
              <a:defRPr sz="900">
                <a:uFillTx/>
              </a:defRPr>
            </a:lvl5pPr>
            <a:lvl6pPr marL="2285943" indent="0">
              <a:buNone/>
              <a:defRPr sz="900">
                <a:uFillTx/>
              </a:defRPr>
            </a:lvl6pPr>
            <a:lvl7pPr marL="2743131" indent="0">
              <a:buNone/>
              <a:defRPr sz="900">
                <a:uFillTx/>
              </a:defRPr>
            </a:lvl7pPr>
            <a:lvl8pPr marL="3200320" indent="0">
              <a:buNone/>
              <a:defRPr sz="900">
                <a:uFillTx/>
              </a:defRPr>
            </a:lvl8pPr>
            <a:lvl9pPr marL="3657509" indent="0">
              <a:buNone/>
              <a:defRPr sz="900">
                <a:uFillTx/>
              </a:defRPr>
            </a:lvl9pPr>
          </a:lstStyle>
          <a:p>
            <a:pPr lvl="0"/>
            <a:r>
              <a:rPr lang="en-US">
                <a:uFillTx/>
              </a:rPr>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uFillTx/>
              </a:defRPr>
            </a:lvl1pPr>
          </a:lstStyle>
          <a:p>
            <a:r>
              <a:rPr lang="en-US">
                <a:uFillTx/>
              </a:rPr>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pPr lvl="0"/>
            <a:endParaRPr lang="en-US" noProof="0">
              <a:uFillTx/>
            </a:endParaRP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uFillTx/>
              </a:defRPr>
            </a:lvl1pPr>
            <a:lvl2pPr marL="457189" indent="0">
              <a:buNone/>
              <a:defRPr sz="1200">
                <a:uFillTx/>
              </a:defRPr>
            </a:lvl2pPr>
            <a:lvl3pPr marL="914377" indent="0">
              <a:buNone/>
              <a:defRPr sz="1000">
                <a:uFillTx/>
              </a:defRPr>
            </a:lvl3pPr>
            <a:lvl4pPr marL="1371566" indent="0">
              <a:buNone/>
              <a:defRPr sz="900">
                <a:uFillTx/>
              </a:defRPr>
            </a:lvl4pPr>
            <a:lvl5pPr marL="1828754" indent="0">
              <a:buNone/>
              <a:defRPr sz="900">
                <a:uFillTx/>
              </a:defRPr>
            </a:lvl5pPr>
            <a:lvl6pPr marL="2285943" indent="0">
              <a:buNone/>
              <a:defRPr sz="900">
                <a:uFillTx/>
              </a:defRPr>
            </a:lvl6pPr>
            <a:lvl7pPr marL="2743131" indent="0">
              <a:buNone/>
              <a:defRPr sz="900">
                <a:uFillTx/>
              </a:defRPr>
            </a:lvl7pPr>
            <a:lvl8pPr marL="3200320" indent="0">
              <a:buNone/>
              <a:defRPr sz="900">
                <a:uFillTx/>
              </a:defRPr>
            </a:lvl8pPr>
            <a:lvl9pPr marL="3657509" indent="0">
              <a:buNone/>
              <a:defRPr sz="900">
                <a:uFillTx/>
              </a:defRPr>
            </a:lvl9pPr>
          </a:lstStyle>
          <a:p>
            <a:pPr lvl="0"/>
            <a:r>
              <a:rPr lang="en-US">
                <a:uFillTx/>
              </a:rPr>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08000" y="1066800"/>
            <a:ext cx="10871200" cy="51816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ltLang="en-US">
                <a:uFillTx/>
              </a:rPr>
              <a:t>Click to edit Master text styles</a:t>
            </a:r>
          </a:p>
          <a:p>
            <a:pPr lvl="1"/>
            <a:r>
              <a:rPr lang="en-US" altLang="en-US">
                <a:uFillTx/>
              </a:rPr>
              <a:t>Second level</a:t>
            </a:r>
          </a:p>
          <a:p>
            <a:pPr lvl="2"/>
            <a:r>
              <a:rPr lang="en-US" altLang="en-US">
                <a:uFillTx/>
              </a:rPr>
              <a:t>Third level</a:t>
            </a:r>
          </a:p>
          <a:p>
            <a:pPr lvl="3"/>
            <a:r>
              <a:rPr lang="en-US" altLang="en-US">
                <a:uFillTx/>
              </a:rPr>
              <a:t>Fourth level</a:t>
            </a:r>
          </a:p>
          <a:p>
            <a:pPr lvl="4"/>
            <a:r>
              <a:rPr lang="en-US" altLang="en-US">
                <a:uFillTx/>
              </a:rPr>
              <a:t>Fifth level</a:t>
            </a:r>
          </a:p>
        </p:txBody>
      </p:sp>
      <p:sp>
        <p:nvSpPr>
          <p:cNvPr id="48144" name="Rectangle 16"/>
          <p:cNvSpPr>
            <a:spLocks noChangeArrowheads="1"/>
          </p:cNvSpPr>
          <p:nvPr userDrawn="1"/>
        </p:nvSpPr>
        <p:spPr bwMode="auto">
          <a:xfrm>
            <a:off x="2235200" y="6400800"/>
            <a:ext cx="6604000" cy="381000"/>
          </a:xfrm>
          <a:prstGeom prst="rect">
            <a:avLst/>
          </a:prstGeom>
          <a:noFill/>
          <a:ln w="9525">
            <a:noFill/>
            <a:miter lim="800000"/>
          </a:ln>
        </p:spPr>
        <p:txBody>
          <a:bodyPr anchor="b"/>
          <a:lstStyle>
            <a:lvl1pPr marL="342900" indent="-342900">
              <a:defRPr sz="2400">
                <a:solidFill>
                  <a:schemeClr val="tx1"/>
                </a:solidFill>
                <a:uFillTx/>
                <a:latin typeface="Verdana" panose="020B0604030504040204" pitchFamily="34" charset="0"/>
              </a:defRPr>
            </a:lvl1pPr>
            <a:lvl2pPr>
              <a:defRPr sz="2400">
                <a:solidFill>
                  <a:schemeClr val="tx1"/>
                </a:solidFill>
                <a:uFillTx/>
                <a:latin typeface="Verdana" panose="020B0604030504040204" pitchFamily="34" charset="0"/>
              </a:defRPr>
            </a:lvl2pPr>
            <a:lvl3pPr marL="1143000" indent="-228600">
              <a:defRPr sz="2400">
                <a:solidFill>
                  <a:schemeClr val="tx1"/>
                </a:solidFill>
                <a:uFillTx/>
                <a:latin typeface="Verdana" panose="020B0604030504040204" pitchFamily="34" charset="0"/>
              </a:defRPr>
            </a:lvl3pPr>
            <a:lvl4pPr marL="1600200" indent="-228600">
              <a:defRPr sz="2400">
                <a:solidFill>
                  <a:schemeClr val="tx1"/>
                </a:solidFill>
                <a:uFillTx/>
                <a:latin typeface="Verdana" panose="020B0604030504040204" pitchFamily="34" charset="0"/>
              </a:defRPr>
            </a:lvl4pPr>
            <a:lvl5pPr marL="2057400" indent="-228600">
              <a:defRPr sz="2400">
                <a:solidFill>
                  <a:schemeClr val="tx1"/>
                </a:solidFill>
                <a:uFillTx/>
                <a:latin typeface="Verdana" panose="020B0604030504040204" pitchFamily="34" charset="0"/>
              </a:defRPr>
            </a:lvl5pPr>
            <a:lvl6pPr marL="2514600" indent="-228600" eaLnBrk="0" fontAlgn="base" hangingPunct="0">
              <a:spcBef>
                <a:spcPct val="0"/>
              </a:spcBef>
              <a:spcAft>
                <a:spcPct val="0"/>
              </a:spcAft>
              <a:defRPr sz="2400">
                <a:solidFill>
                  <a:schemeClr val="tx1"/>
                </a:solidFill>
                <a:uFillTx/>
                <a:latin typeface="Verdana" panose="020B0604030504040204" pitchFamily="34" charset="0"/>
              </a:defRPr>
            </a:lvl6pPr>
            <a:lvl7pPr marL="2971800" indent="-228600" eaLnBrk="0" fontAlgn="base" hangingPunct="0">
              <a:spcBef>
                <a:spcPct val="0"/>
              </a:spcBef>
              <a:spcAft>
                <a:spcPct val="0"/>
              </a:spcAft>
              <a:defRPr sz="2400">
                <a:solidFill>
                  <a:schemeClr val="tx1"/>
                </a:solidFill>
                <a:uFillTx/>
                <a:latin typeface="Verdana" panose="020B0604030504040204" pitchFamily="34" charset="0"/>
              </a:defRPr>
            </a:lvl7pPr>
            <a:lvl8pPr marL="3429000" indent="-228600" eaLnBrk="0" fontAlgn="base" hangingPunct="0">
              <a:spcBef>
                <a:spcPct val="0"/>
              </a:spcBef>
              <a:spcAft>
                <a:spcPct val="0"/>
              </a:spcAft>
              <a:defRPr sz="2400">
                <a:solidFill>
                  <a:schemeClr val="tx1"/>
                </a:solidFill>
                <a:uFillTx/>
                <a:latin typeface="Verdana" panose="020B0604030504040204" pitchFamily="34" charset="0"/>
              </a:defRPr>
            </a:lvl8pPr>
            <a:lvl9pPr marL="3886200" indent="-228600" eaLnBrk="0" fontAlgn="base" hangingPunct="0">
              <a:spcBef>
                <a:spcPct val="0"/>
              </a:spcBef>
              <a:spcAft>
                <a:spcPct val="0"/>
              </a:spcAft>
              <a:defRPr sz="2400">
                <a:solidFill>
                  <a:schemeClr val="tx1"/>
                </a:solidFill>
                <a:uFillTx/>
                <a:latin typeface="Verdana" panose="020B0604030504040204" pitchFamily="34" charset="0"/>
              </a:defRPr>
            </a:lvl9pPr>
          </a:lstStyle>
          <a:p>
            <a:pPr marL="457200" lvl="1">
              <a:spcBef>
                <a:spcPts val="0"/>
              </a:spcBef>
              <a:defRPr>
                <a:uFillTx/>
              </a:defRPr>
            </a:pPr>
            <a:r>
              <a:rPr lang="en-US" altLang="en-US" sz="1200">
                <a:uFillTx/>
                <a:latin typeface="Arial Narrow" panose="020B0606020202030204" pitchFamily="34" charset="0"/>
              </a:rPr>
              <a:t>Diploma in CSF</a:t>
            </a:r>
            <a:r>
              <a:rPr lang="en-US" altLang="en-US" sz="1200" baseline="0">
                <a:uFillTx/>
                <a:latin typeface="Arial Narrow" panose="020B0606020202030204" pitchFamily="34" charset="0"/>
              </a:rPr>
              <a:t>                                                  Exploiting Windows XP</a:t>
            </a:r>
          </a:p>
          <a:p>
            <a:pPr marL="457200" lvl="1" algn="l">
              <a:spcBef>
                <a:spcPts val="0"/>
              </a:spcBef>
              <a:defRPr>
                <a:uFillTx/>
              </a:defRPr>
            </a:pPr>
            <a:r>
              <a:rPr lang="en-US" altLang="en-US" sz="1200">
                <a:uFillTx/>
                <a:latin typeface="Arial Narrow" panose="020B0606020202030204" pitchFamily="34" charset="0"/>
              </a:rPr>
              <a:t>EH  AY21/22 </a:t>
            </a:r>
            <a:r>
              <a:rPr lang="en-US" altLang="en-US" sz="1200" err="1">
                <a:uFillTx/>
                <a:latin typeface="Arial Narrow" panose="020B0606020202030204" pitchFamily="34" charset="0"/>
              </a:rPr>
              <a:t>Sem</a:t>
            </a:r>
            <a:r>
              <a:rPr lang="en-US" altLang="en-US" sz="1200">
                <a:uFillTx/>
                <a:latin typeface="Arial Narrow" panose="020B0606020202030204" pitchFamily="34" charset="0"/>
              </a:rPr>
              <a:t> 5</a:t>
            </a:r>
            <a:r>
              <a:rPr lang="en-US" altLang="en-US" sz="1200" baseline="0">
                <a:uFillTx/>
                <a:latin typeface="Arial Narrow" panose="020B0606020202030204" pitchFamily="34" charset="0"/>
              </a:rPr>
              <a:t>                                                     </a:t>
            </a:r>
            <a:r>
              <a:rPr lang="en-US" altLang="en-US" sz="1000" baseline="0">
                <a:uFillTx/>
                <a:latin typeface="Arial Narrow" panose="020B0606020202030204" pitchFamily="34" charset="0"/>
              </a:rPr>
              <a:t>Practical 1</a:t>
            </a:r>
            <a:endParaRPr lang="en-US" altLang="en-US" sz="1050">
              <a:uFillTx/>
              <a:latin typeface="Arial Narrow" panose="020B0606020202030204" pitchFamily="34" charset="0"/>
            </a:endParaRPr>
          </a:p>
        </p:txBody>
      </p:sp>
      <p:sp>
        <p:nvSpPr>
          <p:cNvPr id="1028" name="Line 17"/>
          <p:cNvSpPr>
            <a:spLocks noChangeShapeType="1"/>
          </p:cNvSpPr>
          <p:nvPr userDrawn="1"/>
        </p:nvSpPr>
        <p:spPr bwMode="auto">
          <a:xfrm>
            <a:off x="508000" y="6248400"/>
            <a:ext cx="10871200" cy="0"/>
          </a:xfrm>
          <a:prstGeom prst="line">
            <a:avLst/>
          </a:prstGeom>
          <a:noFill/>
          <a:ln w="12700">
            <a:solidFill>
              <a:schemeClr val="tx1"/>
            </a:solidFill>
            <a:round/>
          </a:ln>
        </p:spPr>
        <p:txBody>
          <a:bodyPr/>
          <a:lstStyle/>
          <a:p>
            <a:endParaRPr lang="en-US" sz="2400">
              <a:uFillTx/>
            </a:endParaRPr>
          </a:p>
        </p:txBody>
      </p:sp>
      <p:sp>
        <p:nvSpPr>
          <p:cNvPr id="48146" name="Rectangle 18"/>
          <p:cNvSpPr>
            <a:spLocks noChangeArrowheads="1"/>
          </p:cNvSpPr>
          <p:nvPr userDrawn="1"/>
        </p:nvSpPr>
        <p:spPr bwMode="auto">
          <a:xfrm>
            <a:off x="0" y="-38100"/>
            <a:ext cx="12192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lvl1pPr>
              <a:defRPr sz="2400">
                <a:solidFill>
                  <a:schemeClr val="tx1"/>
                </a:solidFill>
                <a:uFillTx/>
                <a:latin typeface="Verdana" pitchFamily="34" charset="0"/>
              </a:defRPr>
            </a:lvl1pPr>
            <a:lvl2pPr marL="742950" indent="-285750">
              <a:defRPr sz="2400">
                <a:solidFill>
                  <a:schemeClr val="tx1"/>
                </a:solidFill>
                <a:uFillTx/>
                <a:latin typeface="Verdana" pitchFamily="34" charset="0"/>
              </a:defRPr>
            </a:lvl2pPr>
            <a:lvl3pPr marL="1143000" indent="-228600">
              <a:defRPr sz="2400">
                <a:solidFill>
                  <a:schemeClr val="tx1"/>
                </a:solidFill>
                <a:uFillTx/>
                <a:latin typeface="Verdana" pitchFamily="34" charset="0"/>
              </a:defRPr>
            </a:lvl3pPr>
            <a:lvl4pPr marL="1600200" indent="-228600">
              <a:defRPr sz="2400">
                <a:solidFill>
                  <a:schemeClr val="tx1"/>
                </a:solidFill>
                <a:uFillTx/>
                <a:latin typeface="Verdana" pitchFamily="34" charset="0"/>
              </a:defRPr>
            </a:lvl4pPr>
            <a:lvl5pPr marL="2057400" indent="-228600">
              <a:defRPr sz="2400">
                <a:solidFill>
                  <a:schemeClr val="tx1"/>
                </a:solidFill>
                <a:uFillTx/>
                <a:latin typeface="Verdana" pitchFamily="34" charset="0"/>
              </a:defRPr>
            </a:lvl5pPr>
            <a:lvl6pPr marL="2514600" indent="-228600" eaLnBrk="0" fontAlgn="base" hangingPunct="0">
              <a:spcBef>
                <a:spcPct val="0"/>
              </a:spcBef>
              <a:spcAft>
                <a:spcPct val="0"/>
              </a:spcAft>
              <a:defRPr sz="2400">
                <a:solidFill>
                  <a:schemeClr val="tx1"/>
                </a:solidFill>
                <a:uFillTx/>
                <a:latin typeface="Verdana" pitchFamily="34" charset="0"/>
              </a:defRPr>
            </a:lvl6pPr>
            <a:lvl7pPr marL="2971800" indent="-228600" eaLnBrk="0" fontAlgn="base" hangingPunct="0">
              <a:spcBef>
                <a:spcPct val="0"/>
              </a:spcBef>
              <a:spcAft>
                <a:spcPct val="0"/>
              </a:spcAft>
              <a:defRPr sz="2400">
                <a:solidFill>
                  <a:schemeClr val="tx1"/>
                </a:solidFill>
                <a:uFillTx/>
                <a:latin typeface="Verdana" pitchFamily="34" charset="0"/>
              </a:defRPr>
            </a:lvl7pPr>
            <a:lvl8pPr marL="3429000" indent="-228600" eaLnBrk="0" fontAlgn="base" hangingPunct="0">
              <a:spcBef>
                <a:spcPct val="0"/>
              </a:spcBef>
              <a:spcAft>
                <a:spcPct val="0"/>
              </a:spcAft>
              <a:defRPr sz="2400">
                <a:solidFill>
                  <a:schemeClr val="tx1"/>
                </a:solidFill>
                <a:uFillTx/>
                <a:latin typeface="Verdana" pitchFamily="34" charset="0"/>
              </a:defRPr>
            </a:lvl8pPr>
            <a:lvl9pPr marL="3886200" indent="-228600" eaLnBrk="0" fontAlgn="base" hangingPunct="0">
              <a:spcBef>
                <a:spcPct val="0"/>
              </a:spcBef>
              <a:spcAft>
                <a:spcPct val="0"/>
              </a:spcAft>
              <a:defRPr sz="2400">
                <a:solidFill>
                  <a:schemeClr val="tx1"/>
                </a:solidFill>
                <a:uFillTx/>
                <a:latin typeface="Verdana" pitchFamily="34" charset="0"/>
              </a:defRPr>
            </a:lvl9pPr>
          </a:lstStyle>
          <a:p>
            <a:pPr>
              <a:defRPr>
                <a:uFillTx/>
              </a:defRPr>
            </a:pPr>
            <a:endParaRPr lang="en-US" altLang="en-US" sz="2400">
              <a:uFillTx/>
            </a:endParaRPr>
          </a:p>
        </p:txBody>
      </p:sp>
      <p:sp>
        <p:nvSpPr>
          <p:cNvPr id="48130" name="Rectangle 2"/>
          <p:cNvSpPr>
            <a:spLocks noGrp="1" noChangeArrowheads="1"/>
          </p:cNvSpPr>
          <p:nvPr>
            <p:ph type="title"/>
          </p:nvPr>
        </p:nvSpPr>
        <p:spPr bwMode="auto">
          <a:xfrm>
            <a:off x="0" y="0"/>
            <a:ext cx="11988800" cy="685800"/>
          </a:xfrm>
          <a:prstGeom prst="rect">
            <a:avLst/>
          </a:prstGeom>
          <a:noFill/>
          <a:ln w="28575">
            <a:noFill/>
            <a:miter lim="800000"/>
          </a:ln>
          <a:effectLst/>
        </p:spPr>
        <p:txBody>
          <a:bodyPr vert="horz" wrap="square" lIns="91440" tIns="45720" rIns="91440" bIns="45720" numCol="1" anchor="ctr" anchorCtr="0" compatLnSpc="1">
            <a:prstTxWarp prst="textNoShape">
              <a:avLst/>
            </a:prstTxWarp>
          </a:bodyPr>
          <a:lstStyle/>
          <a:p>
            <a:pPr lvl="0"/>
            <a:r>
              <a:rPr lang="en-US">
                <a:uFillTx/>
              </a:rPr>
              <a:t>Title</a:t>
            </a:r>
          </a:p>
        </p:txBody>
      </p:sp>
      <p:pic>
        <p:nvPicPr>
          <p:cNvPr id="1031" name="Picture 22" descr="School of ICT"/>
          <p:cNvPicPr>
            <a:picLocks noChangeAspect="1" noChangeArrowheads="1"/>
          </p:cNvPicPr>
          <p:nvPr userDrawn="1"/>
        </p:nvPicPr>
        <p:blipFill>
          <a:blip r:embed="rId13"/>
          <a:srcRect/>
          <a:stretch>
            <a:fillRect/>
          </a:stretch>
        </p:blipFill>
        <p:spPr bwMode="auto">
          <a:xfrm>
            <a:off x="508000" y="6270630"/>
            <a:ext cx="2286000" cy="587375"/>
          </a:xfrm>
          <a:prstGeom prst="rect">
            <a:avLst/>
          </a:prstGeom>
          <a:noFill/>
          <a:ln>
            <a:noFill/>
          </a:ln>
        </p:spPr>
      </p:pic>
      <p:sp>
        <p:nvSpPr>
          <p:cNvPr id="9" name="Rectangle 15"/>
          <p:cNvSpPr txBox="1">
            <a:spLocks noChangeArrowheads="1"/>
          </p:cNvSpPr>
          <p:nvPr userDrawn="1"/>
        </p:nvSpPr>
        <p:spPr bwMode="auto">
          <a:xfrm>
            <a:off x="8636000" y="6642103"/>
            <a:ext cx="2844800" cy="381000"/>
          </a:xfrm>
          <a:prstGeom prst="rect">
            <a:avLst/>
          </a:prstGeom>
          <a:noFill/>
          <a:ln w="9525">
            <a:noFill/>
            <a:miter lim="800000"/>
          </a:ln>
        </p:spPr>
        <p:txBody>
          <a:bodyPr anchor="b"/>
          <a:lstStyle>
            <a:lvl1pPr algn="r">
              <a:spcBef>
                <a:spcPct val="50000"/>
              </a:spcBef>
              <a:defRPr sz="1200">
                <a:uFillTx/>
                <a:latin typeface="Arial Narrow" pitchFamily="34" charset="0"/>
              </a:defRPr>
            </a:lvl1pPr>
          </a:lstStyle>
          <a:p>
            <a:pPr>
              <a:defRPr>
                <a:uFillTx/>
              </a:defRPr>
            </a:pPr>
            <a:r>
              <a:rPr lang="en-US" sz="900">
                <a:uFillTx/>
              </a:rPr>
              <a:t> </a:t>
            </a:r>
          </a:p>
          <a:p>
            <a:pPr>
              <a:defRPr>
                <a:uFillTx/>
              </a:defRPr>
            </a:pPr>
            <a:endParaRPr lang="en-US" sz="900">
              <a:uFillTx/>
            </a:endParaRPr>
          </a:p>
          <a:p>
            <a:pPr>
              <a:defRPr>
                <a:uFillTx/>
              </a:defRPr>
            </a:pPr>
            <a:r>
              <a:rPr lang="en-US" sz="900">
                <a:uFillTx/>
              </a:rPr>
              <a:t> Last update:</a:t>
            </a:r>
            <a:r>
              <a:rPr lang="en-US" sz="900" baseline="0">
                <a:uFillTx/>
              </a:rPr>
              <a:t> </a:t>
            </a:r>
            <a:fld id="{8ABEE5FE-1DE1-4424-9918-16A677C6523F}" type="datetime8">
              <a:rPr lang="en-SG" sz="900" baseline="0" smtClean="0">
                <a:uFillTx/>
              </a:rPr>
              <a:pPr>
                <a:defRPr>
                  <a:uFillTx/>
                </a:defRPr>
              </a:pPr>
              <a:t>4/6/2021 3:02 AM</a:t>
            </a:fld>
            <a:endParaRPr lang="en-SG" sz="900" baseline="0">
              <a:uFillTx/>
            </a:endParaRPr>
          </a:p>
          <a:p>
            <a:pPr>
              <a:defRPr>
                <a:uFillTx/>
              </a:defRPr>
            </a:pPr>
            <a:fld id="{C5590DDD-6585-4C1F-803E-C9EDC7C753FD}" type="slidenum">
              <a:rPr lang="en-SG" sz="900" baseline="0" smtClean="0">
                <a:uFillTx/>
              </a:rPr>
              <a:t>‹#›</a:t>
            </a:fld>
            <a:endParaRPr lang="en-SG" sz="900" baseline="0">
              <a:uFillTx/>
            </a:endParaRPr>
          </a:p>
          <a:p>
            <a:pPr>
              <a:defRPr>
                <a:uFillTx/>
              </a:defRPr>
            </a:pPr>
            <a:endParaRPr lang="en-US" sz="900">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5pPr>
      <a:lvl6pPr marL="457189"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6pPr>
      <a:lvl7pPr marL="914377"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7pPr>
      <a:lvl8pPr marL="1371566"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8pPr>
      <a:lvl9pPr marL="1828754"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9pPr>
    </p:titleStyle>
    <p:body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ChangeArrowheads="1"/>
          </p:cNvSpPr>
          <p:nvPr/>
        </p:nvSpPr>
        <p:spPr bwMode="auto">
          <a:xfrm>
            <a:off x="10886" y="6224"/>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uFillTx/>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uFillTx/>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uFillTx/>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uFillTx/>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Arial Narrow" panose="020B0606020202030204" pitchFamily="34" charset="0"/>
              </a:defRPr>
            </a:lvl9pPr>
          </a:lstStyle>
          <a:p>
            <a:pPr>
              <a:spcBef>
                <a:spcPct val="0"/>
              </a:spcBef>
              <a:buFontTx/>
              <a:buNone/>
            </a:pPr>
            <a:endParaRPr kumimoji="0" lang="en-US" altLang="en-US" sz="2400" b="0">
              <a:latin typeface="Verdana" panose="020B0604030504040204" pitchFamily="34" charset="0"/>
            </a:endParaRPr>
          </a:p>
        </p:txBody>
      </p:sp>
      <p:sp>
        <p:nvSpPr>
          <p:cNvPr id="129027" name="Rectangle 3"/>
          <p:cNvSpPr>
            <a:spLocks noGrp="1" noChangeArrowheads="1"/>
          </p:cNvSpPr>
          <p:nvPr>
            <p:ph type="subTitle" idx="1"/>
          </p:nvPr>
        </p:nvSpPr>
        <p:spPr>
          <a:xfrm>
            <a:off x="3048000" y="2021810"/>
            <a:ext cx="7924800" cy="1752600"/>
          </a:xfrm>
        </p:spPr>
        <p:txBody>
          <a:bodyPr/>
          <a:lstStyle/>
          <a:p>
            <a:pPr algn="ctr"/>
            <a:r>
              <a:rPr lang="en-US" sz="3600"/>
              <a:t>Practical Preparation</a:t>
            </a:r>
          </a:p>
        </p:txBody>
      </p:sp>
      <p:sp>
        <p:nvSpPr>
          <p:cNvPr id="129038" name="Rectangle 14"/>
          <p:cNvSpPr>
            <a:spLocks noChangeArrowheads="1"/>
          </p:cNvSpPr>
          <p:nvPr/>
        </p:nvSpPr>
        <p:spPr bwMode="auto">
          <a:xfrm>
            <a:off x="4114800" y="4648200"/>
            <a:ext cx="5486400" cy="1295400"/>
          </a:xfrm>
          <a:prstGeom prst="rect">
            <a:avLst/>
          </a:prstGeom>
          <a:noFill/>
          <a:ln w="9525">
            <a:noFill/>
            <a:miter lim="800000"/>
          </a:ln>
        </p:spPr>
        <p:txBody>
          <a:bodyPr/>
          <a:lstStyle>
            <a:lvl1pPr>
              <a:defRPr sz="2400">
                <a:solidFill>
                  <a:schemeClr val="tx1"/>
                </a:solidFill>
                <a:uFillTx/>
                <a:latin typeface="Verdana" pitchFamily="34" charset="0"/>
              </a:defRPr>
            </a:lvl1pPr>
            <a:lvl2pPr marL="742950" indent="-285750">
              <a:defRPr sz="2400">
                <a:solidFill>
                  <a:schemeClr val="tx1"/>
                </a:solidFill>
                <a:uFillTx/>
                <a:latin typeface="Verdana" pitchFamily="34" charset="0"/>
              </a:defRPr>
            </a:lvl2pPr>
            <a:lvl3pPr marL="1143000" indent="-228600">
              <a:defRPr sz="2400">
                <a:solidFill>
                  <a:schemeClr val="tx1"/>
                </a:solidFill>
                <a:uFillTx/>
                <a:latin typeface="Verdana" pitchFamily="34" charset="0"/>
              </a:defRPr>
            </a:lvl3pPr>
            <a:lvl4pPr marL="1600200" indent="-228600">
              <a:defRPr sz="2400">
                <a:solidFill>
                  <a:schemeClr val="tx1"/>
                </a:solidFill>
                <a:uFillTx/>
                <a:latin typeface="Verdana" pitchFamily="34" charset="0"/>
              </a:defRPr>
            </a:lvl4pPr>
            <a:lvl5pPr marL="2057400" indent="-228600">
              <a:defRPr sz="2400">
                <a:solidFill>
                  <a:schemeClr val="tx1"/>
                </a:solidFill>
                <a:uFillTx/>
                <a:latin typeface="Verdana" pitchFamily="34" charset="0"/>
              </a:defRPr>
            </a:lvl5pPr>
            <a:lvl6pPr marL="2514600" indent="-228600" eaLnBrk="0" fontAlgn="base" hangingPunct="0">
              <a:spcBef>
                <a:spcPct val="0"/>
              </a:spcBef>
              <a:spcAft>
                <a:spcPct val="0"/>
              </a:spcAft>
              <a:defRPr sz="2400">
                <a:solidFill>
                  <a:schemeClr val="tx1"/>
                </a:solidFill>
                <a:uFillTx/>
                <a:latin typeface="Verdana" pitchFamily="34" charset="0"/>
              </a:defRPr>
            </a:lvl6pPr>
            <a:lvl7pPr marL="2971800" indent="-228600" eaLnBrk="0" fontAlgn="base" hangingPunct="0">
              <a:spcBef>
                <a:spcPct val="0"/>
              </a:spcBef>
              <a:spcAft>
                <a:spcPct val="0"/>
              </a:spcAft>
              <a:defRPr sz="2400">
                <a:solidFill>
                  <a:schemeClr val="tx1"/>
                </a:solidFill>
                <a:uFillTx/>
                <a:latin typeface="Verdana" pitchFamily="34" charset="0"/>
              </a:defRPr>
            </a:lvl7pPr>
            <a:lvl8pPr marL="3429000" indent="-228600" eaLnBrk="0" fontAlgn="base" hangingPunct="0">
              <a:spcBef>
                <a:spcPct val="0"/>
              </a:spcBef>
              <a:spcAft>
                <a:spcPct val="0"/>
              </a:spcAft>
              <a:defRPr sz="2400">
                <a:solidFill>
                  <a:schemeClr val="tx1"/>
                </a:solidFill>
                <a:uFillTx/>
                <a:latin typeface="Verdana" pitchFamily="34" charset="0"/>
              </a:defRPr>
            </a:lvl8pPr>
            <a:lvl9pPr marL="3886200" indent="-228600" eaLnBrk="0" fontAlgn="base" hangingPunct="0">
              <a:spcBef>
                <a:spcPct val="0"/>
              </a:spcBef>
              <a:spcAft>
                <a:spcPct val="0"/>
              </a:spcAft>
              <a:defRPr sz="2400">
                <a:solidFill>
                  <a:schemeClr val="tx1"/>
                </a:solidFill>
                <a:uFillTx/>
                <a:latin typeface="Verdana" pitchFamily="34" charset="0"/>
              </a:defRPr>
            </a:lvl9pPr>
          </a:lstStyle>
          <a:p>
            <a:pPr algn="ctr">
              <a:lnSpc>
                <a:spcPct val="90000"/>
              </a:lnSpc>
              <a:spcBef>
                <a:spcPct val="20000"/>
              </a:spcBef>
              <a:buClr>
                <a:schemeClr val="tx2"/>
              </a:buClr>
              <a:buSzPct val="140000"/>
              <a:buFont typeface="Wingdings" pitchFamily="2" charset="2"/>
              <a:buNone/>
              <a:defRPr>
                <a:uFillTx/>
              </a:defRPr>
            </a:pPr>
            <a:r>
              <a:rPr kumimoji="1" lang="en-GB" altLang="en-US" b="1">
                <a:latin typeface="Arial Narrow" pitchFamily="34" charset="0"/>
              </a:rPr>
              <a:t>Ethical Hacking</a:t>
            </a:r>
          </a:p>
          <a:p>
            <a:pPr algn="ctr">
              <a:lnSpc>
                <a:spcPct val="90000"/>
              </a:lnSpc>
              <a:spcBef>
                <a:spcPct val="20000"/>
              </a:spcBef>
              <a:buClr>
                <a:schemeClr val="tx2"/>
              </a:buClr>
              <a:buSzPct val="140000"/>
              <a:buFont typeface="Wingdings" pitchFamily="2" charset="2"/>
              <a:buNone/>
              <a:defRPr>
                <a:uFillTx/>
              </a:defRPr>
            </a:pPr>
            <a:r>
              <a:rPr kumimoji="1" lang="en-GB" altLang="en-US">
                <a:latin typeface="Arial Narrow" pitchFamily="34" charset="0"/>
              </a:rPr>
              <a:t>Diploma in CSF</a:t>
            </a:r>
          </a:p>
          <a:p>
            <a:pPr algn="ctr">
              <a:lnSpc>
                <a:spcPct val="90000"/>
              </a:lnSpc>
              <a:spcBef>
                <a:spcPct val="20000"/>
              </a:spcBef>
              <a:buClr>
                <a:schemeClr val="tx2"/>
              </a:buClr>
              <a:buSzPct val="140000"/>
              <a:buFont typeface="Wingdings" pitchFamily="2" charset="2"/>
              <a:buNone/>
              <a:defRPr>
                <a:uFillTx/>
              </a:defRPr>
            </a:pPr>
            <a:r>
              <a:rPr kumimoji="1" lang="en-GB" altLang="en-US">
                <a:latin typeface="Arial Narrow" pitchFamily="34" charset="0"/>
              </a:rPr>
              <a:t>Year 3 (2021/22), Semester 5</a:t>
            </a:r>
            <a:endParaRPr kumimoji="1" lang="en-GB" altLang="en-US" sz="4000">
              <a:effectLst>
                <a:outerShdw blurRad="38100" dist="38100" dir="2700000" algn="tl">
                  <a:srgbClr val="C0C0C0"/>
                </a:outerShdw>
              </a:effectLst>
            </a:endParaRPr>
          </a:p>
        </p:txBody>
      </p:sp>
      <p:sp>
        <p:nvSpPr>
          <p:cNvPr id="4103" name="Line 15"/>
          <p:cNvSpPr>
            <a:spLocks noChangeShapeType="1"/>
          </p:cNvSpPr>
          <p:nvPr/>
        </p:nvSpPr>
        <p:spPr bwMode="auto">
          <a:xfrm>
            <a:off x="1839686" y="1143000"/>
            <a:ext cx="10352314" cy="0"/>
          </a:xfrm>
          <a:prstGeom prst="line">
            <a:avLst/>
          </a:prstGeom>
          <a:noFill/>
          <a:ln w="28575">
            <a:solidFill>
              <a:schemeClr val="tx1"/>
            </a:solidFill>
            <a:round/>
            <a:headEnd type="none" w="sm" len="sm"/>
            <a:tailEnd type="none" w="sm" len="sm"/>
          </a:ln>
        </p:spPr>
        <p:txBody>
          <a:bodyPr/>
          <a:lstStyle/>
          <a:p>
            <a:endParaRPr lang="en-US"/>
          </a:p>
        </p:txBody>
      </p:sp>
      <p:pic>
        <p:nvPicPr>
          <p:cNvPr id="4104" name="Picture 16" descr="School of ICT"/>
          <p:cNvPicPr>
            <a:picLocks noChangeAspect="1" noChangeArrowheads="1"/>
          </p:cNvPicPr>
          <p:nvPr/>
        </p:nvPicPr>
        <p:blipFill>
          <a:blip r:embed="rId3"/>
          <a:srcRect/>
          <a:stretch>
            <a:fillRect/>
          </a:stretch>
        </p:blipFill>
        <p:spPr bwMode="auto">
          <a:xfrm>
            <a:off x="8915400" y="55182"/>
            <a:ext cx="3048000" cy="1044575"/>
          </a:xfrm>
          <a:prstGeom prst="rect">
            <a:avLst/>
          </a:prstGeom>
          <a:noFill/>
          <a:ln>
            <a:noFill/>
          </a:ln>
        </p:spPr>
      </p:pic>
      <p:sp>
        <p:nvSpPr>
          <p:cNvPr id="8" name="Text Box 4"/>
          <p:cNvSpPr txBox="1">
            <a:spLocks noChangeArrowheads="1"/>
          </p:cNvSpPr>
          <p:nvPr/>
        </p:nvSpPr>
        <p:spPr bwMode="auto">
          <a:xfrm>
            <a:off x="152400" y="773668"/>
            <a:ext cx="1752600" cy="369332"/>
          </a:xfrm>
          <a:prstGeom prst="rect">
            <a:avLst/>
          </a:prstGeom>
          <a:noFill/>
          <a:ln w="9525">
            <a:noFill/>
            <a:miter lim="800000"/>
          </a:ln>
          <a:effectLst/>
        </p:spPr>
        <p:txBody>
          <a:bodyPr wrap="square">
            <a:spAutoFit/>
          </a:bodyPr>
          <a:lstStyle/>
          <a:p>
            <a:pPr eaLnBrk="1" hangingPunct="1">
              <a:spcBef>
                <a:spcPct val="50000"/>
              </a:spcBef>
              <a:defRPr>
                <a:uFillTx/>
              </a:defRPr>
            </a:pPr>
            <a:r>
              <a:rPr lang="en-GB" sz="1800" b="1">
                <a:solidFill>
                  <a:schemeClr val="bg1"/>
                </a:solidFill>
                <a:latin typeface="Tahoma" pitchFamily="34" charset="0"/>
              </a:rPr>
              <a:t>Practical 1</a:t>
            </a:r>
            <a:r>
              <a:rPr lang="en-GB" sz="1800" b="1">
                <a:solidFill>
                  <a:srgbClr val="FF0000"/>
                </a:solidFill>
                <a:latin typeface="Tahoma" pitchFamily="3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247FF2-E2B0-4708-9F85-3E50F2B5C7F6}"/>
              </a:ext>
            </a:extLst>
          </p:cNvPr>
          <p:cNvSpPr/>
          <p:nvPr/>
        </p:nvSpPr>
        <p:spPr>
          <a:xfrm>
            <a:off x="4800600" y="5791200"/>
            <a:ext cx="2464136" cy="338554"/>
          </a:xfrm>
          <a:prstGeom prst="rect">
            <a:avLst/>
          </a:prstGeom>
        </p:spPr>
        <p:txBody>
          <a:bodyPr wrap="none">
            <a:spAutoFit/>
          </a:bodyPr>
          <a:lstStyle/>
          <a:p>
            <a:r>
              <a:rPr lang="en-SG" sz="1600" b="1"/>
              <a:t>--- End of Task 1 ---</a:t>
            </a:r>
          </a:p>
        </p:txBody>
      </p:sp>
      <p:sp>
        <p:nvSpPr>
          <p:cNvPr id="5" name="Content Placeholder 2"/>
          <p:cNvSpPr txBox="1">
            <a:spLocks/>
          </p:cNvSpPr>
          <p:nvPr/>
        </p:nvSpPr>
        <p:spPr>
          <a:xfrm>
            <a:off x="533400" y="1143000"/>
            <a:ext cx="10871200" cy="5181600"/>
          </a:xfrm>
          <a:prstGeom prst="rect">
            <a:avLst/>
          </a:prstGeom>
        </p:spPr>
        <p:txBody>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0" indent="0">
              <a:buFont typeface="Wingdings" panose="05000000000000000000" pitchFamily="2" charset="2"/>
              <a:buNone/>
            </a:pPr>
            <a:r>
              <a:rPr lang="en-SG" sz="2000" kern="0"/>
              <a:t>Research to find out what is MS 08-067 vulnerability reported by Microsoft and what are the impacts of this vulnerability? </a:t>
            </a:r>
          </a:p>
          <a:p>
            <a:pPr marL="0" indent="0">
              <a:buFont typeface="Wingdings" panose="05000000000000000000" pitchFamily="2" charset="2"/>
              <a:buNone/>
            </a:pPr>
            <a:endParaRPr lang="en-SG" sz="2000" kern="0"/>
          </a:p>
          <a:p>
            <a:pPr marL="0" indent="0">
              <a:buFont typeface="Wingdings" panose="05000000000000000000" pitchFamily="2" charset="2"/>
              <a:buNone/>
            </a:pPr>
            <a:r>
              <a:rPr lang="en-SG" sz="2000" kern="0"/>
              <a:t>What is the CSV number for MS08-067 ?</a:t>
            </a:r>
          </a:p>
          <a:p>
            <a:pPr marL="896938" indent="-896938">
              <a:buFont typeface="Wingdings" panose="05000000000000000000" pitchFamily="2" charset="2"/>
              <a:buNone/>
            </a:pPr>
            <a:r>
              <a:rPr lang="en-SG" sz="2000" kern="0"/>
              <a:t>	</a:t>
            </a:r>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r>
              <a:rPr lang="en-SG" sz="2000" kern="0"/>
              <a:t>(Enter your answer in a spreadsheet in your class’s team.</a:t>
            </a:r>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r>
              <a:rPr lang="en-SG" sz="2000" kern="0"/>
              <a:t>	</a:t>
            </a:r>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r>
              <a:rPr lang="en-SG" sz="2000" kern="0"/>
              <a:t>	</a:t>
            </a:r>
          </a:p>
        </p:txBody>
      </p:sp>
      <p:sp>
        <p:nvSpPr>
          <p:cNvPr id="6" name="Title 1"/>
          <p:cNvSpPr txBox="1">
            <a:spLocks/>
          </p:cNvSpPr>
          <p:nvPr/>
        </p:nvSpPr>
        <p:spPr>
          <a:xfrm>
            <a:off x="0" y="0"/>
            <a:ext cx="11988800" cy="685800"/>
          </a:xfrm>
          <a:prstGeom prst="rect">
            <a:avLst/>
          </a:prstGeom>
        </p:spPr>
        <p:txBody>
          <a:bodyPr/>
          <a:lst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5pPr>
            <a:lvl6pPr marL="457189"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6pPr>
            <a:lvl7pPr marL="914377"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7pPr>
            <a:lvl8pPr marL="1371566"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8pPr>
            <a:lvl9pPr marL="1828754"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9pPr>
          </a:lstStyle>
          <a:p>
            <a:r>
              <a:rPr lang="en-US" sz="2000" kern="0"/>
              <a:t>Question P1.1</a:t>
            </a:r>
            <a:endParaRPr lang="en-SG" sz="2000" kern="0"/>
          </a:p>
        </p:txBody>
      </p:sp>
    </p:spTree>
    <p:extLst>
      <p:ext uri="{BB962C8B-B14F-4D97-AF65-F5344CB8AC3E}">
        <p14:creationId xmlns:p14="http://schemas.microsoft.com/office/powerpoint/2010/main" val="1799026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86000" y="2743200"/>
            <a:ext cx="7772400" cy="1524000"/>
          </a:xfrm>
        </p:spPr>
        <p:txBody>
          <a:bodyPr/>
          <a:lstStyle/>
          <a:p>
            <a:pPr algn="ctr"/>
            <a:r>
              <a:rPr lang="en-US" sz="4000"/>
              <a:t>Task 2 – Use the MS87-076 Exploit and set its Options</a:t>
            </a:r>
            <a:endParaRPr lang="en-SG" sz="4000"/>
          </a:p>
        </p:txBody>
      </p:sp>
    </p:spTree>
    <p:extLst>
      <p:ext uri="{BB962C8B-B14F-4D97-AF65-F5344CB8AC3E}">
        <p14:creationId xmlns:p14="http://schemas.microsoft.com/office/powerpoint/2010/main" val="3037428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a:t>Task 2 - Use the Exploit and set its Options	</a:t>
            </a:r>
            <a:endParaRPr lang="en-SG" sz="2000"/>
          </a:p>
        </p:txBody>
      </p:sp>
      <p:sp>
        <p:nvSpPr>
          <p:cNvPr id="3" name="Content Placeholder 2"/>
          <p:cNvSpPr>
            <a:spLocks noGrp="1"/>
          </p:cNvSpPr>
          <p:nvPr>
            <p:ph idx="1"/>
          </p:nvPr>
        </p:nvSpPr>
        <p:spPr/>
        <p:txBody>
          <a:bodyPr/>
          <a:lstStyle/>
          <a:p>
            <a:pPr marL="896938" indent="-896938">
              <a:buNone/>
            </a:pPr>
            <a:r>
              <a:rPr lang="en-SG" sz="2000"/>
              <a:t>Let’s first adopt the exploit for use.</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endParaRPr lang="en-SG" sz="2000"/>
          </a:p>
        </p:txBody>
      </p:sp>
      <p:pic>
        <p:nvPicPr>
          <p:cNvPr id="4" name="Picture 3"/>
          <p:cNvPicPr>
            <a:picLocks noChangeAspect="1"/>
          </p:cNvPicPr>
          <p:nvPr/>
        </p:nvPicPr>
        <p:blipFill>
          <a:blip r:embed="rId2"/>
          <a:stretch>
            <a:fillRect/>
          </a:stretch>
        </p:blipFill>
        <p:spPr>
          <a:xfrm>
            <a:off x="2278380" y="2004060"/>
            <a:ext cx="7436094" cy="809625"/>
          </a:xfrm>
          <a:prstGeom prst="rect">
            <a:avLst/>
          </a:prstGeom>
        </p:spPr>
      </p:pic>
    </p:spTree>
    <p:extLst>
      <p:ext uri="{BB962C8B-B14F-4D97-AF65-F5344CB8AC3E}">
        <p14:creationId xmlns:p14="http://schemas.microsoft.com/office/powerpoint/2010/main" val="425127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a:t>Task 2 - Use the Exploit and set its Options	</a:t>
            </a:r>
            <a:endParaRPr lang="en-SG" sz="2000"/>
          </a:p>
        </p:txBody>
      </p:sp>
      <p:sp>
        <p:nvSpPr>
          <p:cNvPr id="3" name="Content Placeholder 2"/>
          <p:cNvSpPr>
            <a:spLocks noGrp="1"/>
          </p:cNvSpPr>
          <p:nvPr>
            <p:ph idx="1"/>
          </p:nvPr>
        </p:nvSpPr>
        <p:spPr/>
        <p:txBody>
          <a:bodyPr/>
          <a:lstStyle/>
          <a:p>
            <a:pPr marL="0" indent="0" defTabSz="179388">
              <a:buNone/>
            </a:pPr>
            <a:r>
              <a:rPr lang="en-SG" sz="2000"/>
              <a:t>Every exploit comes with different parameters that need to be set before it can be properly exploited.  Type “show options” at the # prompt.</a:t>
            </a:r>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5" name="Picture 4"/>
          <p:cNvPicPr>
            <a:picLocks noChangeAspect="1"/>
          </p:cNvPicPr>
          <p:nvPr/>
        </p:nvPicPr>
        <p:blipFill>
          <a:blip r:embed="rId2"/>
          <a:stretch>
            <a:fillRect/>
          </a:stretch>
        </p:blipFill>
        <p:spPr>
          <a:xfrm>
            <a:off x="2743200" y="1905000"/>
            <a:ext cx="6162675" cy="4867275"/>
          </a:xfrm>
          <a:prstGeom prst="rect">
            <a:avLst/>
          </a:prstGeom>
        </p:spPr>
      </p:pic>
    </p:spTree>
    <p:extLst>
      <p:ext uri="{BB962C8B-B14F-4D97-AF65-F5344CB8AC3E}">
        <p14:creationId xmlns:p14="http://schemas.microsoft.com/office/powerpoint/2010/main" val="3195190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defTabSz="1439863">
              <a:buNone/>
            </a:pPr>
            <a:r>
              <a:rPr lang="en-SG" sz="2000"/>
              <a:t>Here we need to set the IP address of the target (Windows XP VM) as be the value of RHOST.  Your XP VM’s IP address maybe different from that shown in the diagram.</a:t>
            </a:r>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endParaRPr lang="en-SG" sz="2000"/>
          </a:p>
        </p:txBody>
      </p:sp>
      <p:pic>
        <p:nvPicPr>
          <p:cNvPr id="2" name="Picture 1"/>
          <p:cNvPicPr>
            <a:picLocks noChangeAspect="1"/>
          </p:cNvPicPr>
          <p:nvPr/>
        </p:nvPicPr>
        <p:blipFill>
          <a:blip r:embed="rId2"/>
          <a:stretch>
            <a:fillRect/>
          </a:stretch>
        </p:blipFill>
        <p:spPr>
          <a:xfrm>
            <a:off x="1524000" y="2209800"/>
            <a:ext cx="7637733" cy="1100137"/>
          </a:xfrm>
          <a:prstGeom prst="rect">
            <a:avLst/>
          </a:prstGeom>
        </p:spPr>
      </p:pic>
    </p:spTree>
    <p:extLst>
      <p:ext uri="{BB962C8B-B14F-4D97-AF65-F5344CB8AC3E}">
        <p14:creationId xmlns:p14="http://schemas.microsoft.com/office/powerpoint/2010/main" val="3934140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SG" sz="2000"/>
              <a:t>If you need to reset at any time, just go ahead and use the “set” command to reset.  If you wish to get out of the exploit mode, use the “back” command. Use the “exit” command to get out of </a:t>
            </a:r>
            <a:r>
              <a:rPr lang="en-SG" sz="2000" err="1"/>
              <a:t>Metasploit</a:t>
            </a:r>
            <a:r>
              <a:rPr lang="en-SG" sz="2000"/>
              <a:t>.</a:t>
            </a:r>
          </a:p>
          <a:p>
            <a:pPr marL="896938" indent="-896938">
              <a:buNone/>
            </a:pPr>
            <a:endParaRPr lang="en-SG" sz="2000"/>
          </a:p>
          <a:p>
            <a:pPr marL="896938" indent="-896938">
              <a:buNone/>
            </a:pPr>
            <a:r>
              <a:rPr lang="en-SG" sz="2000"/>
              <a:t>Once you set the options, you are all set to exploit the target.  Go to next Task.</a:t>
            </a:r>
          </a:p>
          <a:p>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sp>
        <p:nvSpPr>
          <p:cNvPr id="4" name="Rectangle 3"/>
          <p:cNvSpPr/>
          <p:nvPr/>
        </p:nvSpPr>
        <p:spPr>
          <a:xfrm>
            <a:off x="4876800" y="5105400"/>
            <a:ext cx="2464136" cy="338554"/>
          </a:xfrm>
          <a:prstGeom prst="rect">
            <a:avLst/>
          </a:prstGeom>
        </p:spPr>
        <p:txBody>
          <a:bodyPr wrap="none">
            <a:spAutoFit/>
          </a:bodyPr>
          <a:lstStyle/>
          <a:p>
            <a:r>
              <a:rPr lang="en-SG" sz="1600" b="1"/>
              <a:t>--- End of Task 2 ---</a:t>
            </a:r>
          </a:p>
        </p:txBody>
      </p:sp>
    </p:spTree>
    <p:extLst>
      <p:ext uri="{BB962C8B-B14F-4D97-AF65-F5344CB8AC3E}">
        <p14:creationId xmlns:p14="http://schemas.microsoft.com/office/powerpoint/2010/main" val="2235681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286000"/>
            <a:ext cx="8839200" cy="1524000"/>
          </a:xfrm>
        </p:spPr>
        <p:txBody>
          <a:bodyPr/>
          <a:lstStyle/>
          <a:p>
            <a:pPr algn="ctr"/>
            <a:r>
              <a:rPr lang="en-US" sz="4000"/>
              <a:t>Task 3 – Penetrate into the Windows XP VM</a:t>
            </a:r>
            <a:endParaRPr lang="en-SG" sz="4000"/>
          </a:p>
        </p:txBody>
      </p:sp>
    </p:spTree>
    <p:extLst>
      <p:ext uri="{BB962C8B-B14F-4D97-AF65-F5344CB8AC3E}">
        <p14:creationId xmlns:p14="http://schemas.microsoft.com/office/powerpoint/2010/main" val="3593438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a:t>Task 4 – Penetrate into the Target</a:t>
            </a:r>
            <a:endParaRPr lang="en-SG" sz="2000"/>
          </a:p>
        </p:txBody>
      </p:sp>
      <p:sp>
        <p:nvSpPr>
          <p:cNvPr id="3" name="Content Placeholder 2"/>
          <p:cNvSpPr>
            <a:spLocks noGrp="1"/>
          </p:cNvSpPr>
          <p:nvPr>
            <p:ph idx="1"/>
          </p:nvPr>
        </p:nvSpPr>
        <p:spPr/>
        <p:txBody>
          <a:bodyPr/>
          <a:lstStyle/>
          <a:p>
            <a:pPr marL="0" indent="0">
              <a:buNone/>
            </a:pPr>
            <a:r>
              <a:rPr lang="en-SG" sz="2000">
                <a:solidFill>
                  <a:srgbClr val="FF0000"/>
                </a:solidFill>
              </a:rPr>
              <a:t>Make sure the Firewall of XP VM is turned off. </a:t>
            </a:r>
            <a:r>
              <a:rPr lang="en-SG" sz="2000"/>
              <a:t>To penetrate into the machine, just type the command “run/exploit”.</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Wow La! You are in … Once a “</a:t>
            </a:r>
            <a:r>
              <a:rPr lang="en-SG" sz="2000" err="1"/>
              <a:t>meterpreter</a:t>
            </a:r>
            <a:r>
              <a:rPr lang="en-SG" sz="2000"/>
              <a:t>” prompt is returned, it signal that we have already successfully penetrated into the system. </a:t>
            </a:r>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sp>
        <p:nvSpPr>
          <p:cNvPr id="5" name="Rectangle 4">
            <a:extLst>
              <a:ext uri="{FF2B5EF4-FFF2-40B4-BE49-F238E27FC236}">
                <a16:creationId xmlns:a16="http://schemas.microsoft.com/office/drawing/2014/main" id="{FB6817ED-1673-4CB8-864E-22534A6B0B98}"/>
              </a:ext>
            </a:extLst>
          </p:cNvPr>
          <p:cNvSpPr/>
          <p:nvPr/>
        </p:nvSpPr>
        <p:spPr>
          <a:xfrm>
            <a:off x="4648200" y="5791200"/>
            <a:ext cx="2464136" cy="338554"/>
          </a:xfrm>
          <a:prstGeom prst="rect">
            <a:avLst/>
          </a:prstGeom>
        </p:spPr>
        <p:txBody>
          <a:bodyPr wrap="none">
            <a:spAutoFit/>
          </a:bodyPr>
          <a:lstStyle/>
          <a:p>
            <a:r>
              <a:rPr lang="en-SG" sz="1600" b="1"/>
              <a:t>--- End of Task 3 ---</a:t>
            </a:r>
          </a:p>
        </p:txBody>
      </p:sp>
      <p:pic>
        <p:nvPicPr>
          <p:cNvPr id="4" name="Picture 3"/>
          <p:cNvPicPr>
            <a:picLocks noChangeAspect="1"/>
          </p:cNvPicPr>
          <p:nvPr/>
        </p:nvPicPr>
        <p:blipFill>
          <a:blip r:embed="rId2"/>
          <a:stretch>
            <a:fillRect/>
          </a:stretch>
        </p:blipFill>
        <p:spPr>
          <a:xfrm>
            <a:off x="1971675" y="2562225"/>
            <a:ext cx="8248650" cy="1733550"/>
          </a:xfrm>
          <a:prstGeom prst="rect">
            <a:avLst/>
          </a:prstGeom>
        </p:spPr>
      </p:pic>
      <p:sp>
        <p:nvSpPr>
          <p:cNvPr id="6" name="Oval 5"/>
          <p:cNvSpPr/>
          <p:nvPr/>
        </p:nvSpPr>
        <p:spPr bwMode="auto">
          <a:xfrm>
            <a:off x="1371600" y="3962400"/>
            <a:ext cx="2438400" cy="838200"/>
          </a:xfrm>
          <a:prstGeom prst="ellipse">
            <a:avLst/>
          </a:prstGeom>
          <a:noFill/>
          <a:ln w="38100" cap="flat" cmpd="sng" algn="ctr">
            <a:solidFill>
              <a:srgbClr val="FF0000"/>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1949240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286000"/>
            <a:ext cx="7772400" cy="1524000"/>
          </a:xfrm>
        </p:spPr>
        <p:txBody>
          <a:bodyPr/>
          <a:lstStyle/>
          <a:p>
            <a:pPr algn="ctr"/>
            <a:r>
              <a:rPr lang="en-US" sz="4000"/>
              <a:t>Task 4 – Exploring the Exploited Machine using </a:t>
            </a:r>
            <a:r>
              <a:rPr lang="en-US" sz="4000" err="1"/>
              <a:t>Metepreter’s</a:t>
            </a:r>
            <a:r>
              <a:rPr lang="en-US" sz="4000"/>
              <a:t> commands</a:t>
            </a:r>
            <a:endParaRPr lang="en-SG" sz="4000"/>
          </a:p>
        </p:txBody>
      </p:sp>
    </p:spTree>
    <p:extLst>
      <p:ext uri="{BB962C8B-B14F-4D97-AF65-F5344CB8AC3E}">
        <p14:creationId xmlns:p14="http://schemas.microsoft.com/office/powerpoint/2010/main" val="3152888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6938" indent="-896938">
              <a:buNone/>
            </a:pPr>
            <a:r>
              <a:rPr lang="en-SG" sz="2000"/>
              <a:t>You may type “help” to see a list of commands to explore the target system.</a:t>
            </a:r>
          </a:p>
          <a:p>
            <a:pPr marL="896938" indent="-896938">
              <a:buNone/>
            </a:pPr>
            <a:endParaRPr lang="en-SG" sz="2000"/>
          </a:p>
          <a:p>
            <a:pPr marL="0" indent="0">
              <a:buNone/>
            </a:pPr>
            <a:r>
              <a:rPr lang="en-SG" sz="2000"/>
              <a:t>Checkout and list the categories of command and look for the commands for exploring the directory in the remote machines.</a:t>
            </a:r>
          </a:p>
          <a:p>
            <a:pPr marL="896938" indent="-896938">
              <a:buNone/>
            </a:pPr>
            <a:endParaRPr lang="en-SG" sz="2000"/>
          </a:p>
          <a:p>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spTree>
    <p:extLst>
      <p:ext uri="{BB962C8B-B14F-4D97-AF65-F5344CB8AC3E}">
        <p14:creationId xmlns:p14="http://schemas.microsoft.com/office/powerpoint/2010/main" val="23563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Introduction</a:t>
            </a:r>
          </a:p>
        </p:txBody>
      </p:sp>
      <p:sp>
        <p:nvSpPr>
          <p:cNvPr id="3" name="Content Placeholder 2"/>
          <p:cNvSpPr>
            <a:spLocks noGrp="1"/>
          </p:cNvSpPr>
          <p:nvPr>
            <p:ph idx="1"/>
          </p:nvPr>
        </p:nvSpPr>
        <p:spPr/>
        <p:txBody>
          <a:bodyPr/>
          <a:lstStyle/>
          <a:p>
            <a:r>
              <a:rPr lang="en-SG" sz="2000"/>
              <a:t>Many systems are vulnerable to service-side exploitation due to the imperfections in the many system software that are being run as services as part of the offering by the operating system or add-on to the operating system.</a:t>
            </a:r>
          </a:p>
          <a:p>
            <a:pPr lvl="1"/>
            <a:r>
              <a:rPr lang="en-SG" sz="1600"/>
              <a:t>Service Side Attack is also known as Server Side Attack. The attack is launched form the client to the listening server. </a:t>
            </a:r>
          </a:p>
          <a:p>
            <a:pPr lvl="1"/>
            <a:r>
              <a:rPr lang="en-SG" sz="1600"/>
              <a:t>The main characteristics of this form of attack are there is no need for human help at the server end for the exploitation to work and the attack can be launched directly over the network. </a:t>
            </a:r>
          </a:p>
          <a:p>
            <a:pPr marL="342265" indent="-342265"/>
            <a:endParaRPr lang="en-SG" sz="2000"/>
          </a:p>
          <a:p>
            <a:pPr marL="342265" indent="-342265"/>
            <a:endParaRPr lang="en-SG" sz="2000"/>
          </a:p>
          <a:p>
            <a:pPr marL="342265" indent="-342265"/>
            <a:endParaRPr lang="en-SG" sz="2000"/>
          </a:p>
          <a:p>
            <a:pPr marL="342265" indent="-342265"/>
            <a:endParaRPr lang="en-SG" sz="2000"/>
          </a:p>
          <a:p>
            <a:pPr marL="342265" indent="-342265"/>
            <a:endParaRPr lang="en-SG" sz="2000"/>
          </a:p>
          <a:p>
            <a:pPr marL="342265" indent="-342265"/>
            <a:endParaRPr lang="en-SG" sz="2000"/>
          </a:p>
          <a:p>
            <a:pPr marL="342265" indent="-342265"/>
            <a:r>
              <a:rPr lang="en-SG" sz="2000"/>
              <a:t>In this practical, you will learn to penetrate into system that exhibiting one or more service side vulnerabilities.</a:t>
            </a:r>
          </a:p>
          <a:p>
            <a:pPr marL="0" indent="0">
              <a:buNone/>
            </a:pPr>
            <a:endParaRPr lang="en-US" sz="2000"/>
          </a:p>
        </p:txBody>
      </p:sp>
      <p:pic>
        <p:nvPicPr>
          <p:cNvPr id="7" name="Picture 6">
            <a:extLst>
              <a:ext uri="{FF2B5EF4-FFF2-40B4-BE49-F238E27FC236}">
                <a16:creationId xmlns:a16="http://schemas.microsoft.com/office/drawing/2014/main" id="{00B963AE-6069-47EC-B8EB-CDCF6B47C1F3}"/>
              </a:ext>
            </a:extLst>
          </p:cNvPr>
          <p:cNvPicPr>
            <a:picLocks noChangeAspect="1"/>
          </p:cNvPicPr>
          <p:nvPr/>
        </p:nvPicPr>
        <p:blipFill>
          <a:blip r:embed="rId2"/>
          <a:stretch>
            <a:fillRect/>
          </a:stretch>
        </p:blipFill>
        <p:spPr>
          <a:xfrm>
            <a:off x="3238500" y="3211974"/>
            <a:ext cx="5715000" cy="1657350"/>
          </a:xfrm>
          <a:prstGeom prst="rect">
            <a:avLst/>
          </a:prstGeom>
        </p:spPr>
      </p:pic>
    </p:spTree>
    <p:extLst>
      <p:ext uri="{BB962C8B-B14F-4D97-AF65-F5344CB8AC3E}">
        <p14:creationId xmlns:p14="http://schemas.microsoft.com/office/powerpoint/2010/main" val="27223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925F22-6DE1-4F0D-8AD5-1DA4CFC19846}"/>
              </a:ext>
            </a:extLst>
          </p:cNvPr>
          <p:cNvPicPr>
            <a:picLocks noChangeAspect="1"/>
          </p:cNvPicPr>
          <p:nvPr/>
        </p:nvPicPr>
        <p:blipFill>
          <a:blip r:embed="rId2"/>
          <a:stretch>
            <a:fillRect/>
          </a:stretch>
        </p:blipFill>
        <p:spPr>
          <a:xfrm>
            <a:off x="304800" y="30804"/>
            <a:ext cx="7648575" cy="6734175"/>
          </a:xfrm>
          <a:prstGeom prst="rect">
            <a:avLst/>
          </a:prstGeom>
        </p:spPr>
      </p:pic>
    </p:spTree>
    <p:extLst>
      <p:ext uri="{BB962C8B-B14F-4D97-AF65-F5344CB8AC3E}">
        <p14:creationId xmlns:p14="http://schemas.microsoft.com/office/powerpoint/2010/main" val="3770528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6938" indent="-896938">
              <a:buNone/>
            </a:pPr>
            <a:r>
              <a:rPr lang="en-SG" sz="2000"/>
              <a:t>Find out the current directory where you landed in after penetration.</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Go to the root of the directory in C: drive</a:t>
            </a:r>
          </a:p>
          <a:p>
            <a:pPr marL="896938" indent="-896938">
              <a:buNone/>
            </a:pPr>
            <a:endParaRPr lang="en-SG" sz="2000"/>
          </a:p>
          <a:p>
            <a:pPr marL="896938" indent="-896938">
              <a:buNone/>
            </a:pPr>
            <a:endParaRPr lang="en-SG" sz="2000"/>
          </a:p>
          <a:p>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2" name="Picture 1">
            <a:extLst>
              <a:ext uri="{FF2B5EF4-FFF2-40B4-BE49-F238E27FC236}">
                <a16:creationId xmlns:a16="http://schemas.microsoft.com/office/drawing/2014/main" id="{6654AFD0-C6EF-45F9-B17D-868F9CCF09FF}"/>
              </a:ext>
            </a:extLst>
          </p:cNvPr>
          <p:cNvPicPr>
            <a:picLocks noChangeAspect="1"/>
          </p:cNvPicPr>
          <p:nvPr/>
        </p:nvPicPr>
        <p:blipFill>
          <a:blip r:embed="rId2"/>
          <a:stretch>
            <a:fillRect/>
          </a:stretch>
        </p:blipFill>
        <p:spPr>
          <a:xfrm>
            <a:off x="1524000" y="1676400"/>
            <a:ext cx="2447925" cy="781050"/>
          </a:xfrm>
          <a:prstGeom prst="rect">
            <a:avLst/>
          </a:prstGeom>
        </p:spPr>
      </p:pic>
      <p:pic>
        <p:nvPicPr>
          <p:cNvPr id="5" name="Picture 4">
            <a:extLst>
              <a:ext uri="{FF2B5EF4-FFF2-40B4-BE49-F238E27FC236}">
                <a16:creationId xmlns:a16="http://schemas.microsoft.com/office/drawing/2014/main" id="{551D15DB-F389-4D1B-BC53-AA7D0C03434F}"/>
              </a:ext>
            </a:extLst>
          </p:cNvPr>
          <p:cNvPicPr>
            <a:picLocks noChangeAspect="1"/>
          </p:cNvPicPr>
          <p:nvPr/>
        </p:nvPicPr>
        <p:blipFill>
          <a:blip r:embed="rId3"/>
          <a:stretch>
            <a:fillRect/>
          </a:stretch>
        </p:blipFill>
        <p:spPr>
          <a:xfrm>
            <a:off x="1524000" y="3425757"/>
            <a:ext cx="2409825" cy="1104900"/>
          </a:xfrm>
          <a:prstGeom prst="rect">
            <a:avLst/>
          </a:prstGeom>
        </p:spPr>
      </p:pic>
      <p:sp>
        <p:nvSpPr>
          <p:cNvPr id="4" name="TextBox 3">
            <a:extLst>
              <a:ext uri="{FF2B5EF4-FFF2-40B4-BE49-F238E27FC236}">
                <a16:creationId xmlns:a16="http://schemas.microsoft.com/office/drawing/2014/main" id="{E3F374C4-22E3-4976-A31D-EB780BCA3AF2}"/>
              </a:ext>
            </a:extLst>
          </p:cNvPr>
          <p:cNvSpPr txBox="1"/>
          <p:nvPr/>
        </p:nvSpPr>
        <p:spPr>
          <a:xfrm>
            <a:off x="6537434" y="3515710"/>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Verdana"/>
                <a:ea typeface="Verdana"/>
                <a:cs typeface="Verdana"/>
              </a:rPr>
              <a:t>The "\" should be this "/" instead because we are using </a:t>
            </a:r>
            <a:r>
              <a:rPr lang="en-US" err="1">
                <a:latin typeface="Verdana"/>
                <a:ea typeface="Verdana"/>
                <a:cs typeface="Verdana"/>
              </a:rPr>
              <a:t>linux</a:t>
            </a:r>
            <a:r>
              <a:rPr lang="en-US">
                <a:latin typeface="Verdana"/>
                <a:ea typeface="Verdana"/>
                <a:cs typeface="Verdana"/>
              </a:rPr>
              <a:t> shell...</a:t>
            </a:r>
            <a:endParaRPr lang="en-US">
              <a:ea typeface="Verdana"/>
              <a:cs typeface="Verdana"/>
            </a:endParaRPr>
          </a:p>
        </p:txBody>
      </p:sp>
    </p:spTree>
    <p:extLst>
      <p:ext uri="{BB962C8B-B14F-4D97-AF65-F5344CB8AC3E}">
        <p14:creationId xmlns:p14="http://schemas.microsoft.com/office/powerpoint/2010/main" val="1578339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6938" indent="-896938">
              <a:buNone/>
            </a:pPr>
            <a:r>
              <a:rPr lang="en-SG" sz="2000"/>
              <a:t>List out the folder and files of the root directory in C: drive</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4" name="Picture 3">
            <a:extLst>
              <a:ext uri="{FF2B5EF4-FFF2-40B4-BE49-F238E27FC236}">
                <a16:creationId xmlns:a16="http://schemas.microsoft.com/office/drawing/2014/main" id="{1DDFA34C-0AF1-45AF-B82F-0A5897D870A7}"/>
              </a:ext>
            </a:extLst>
          </p:cNvPr>
          <p:cNvPicPr>
            <a:picLocks noChangeAspect="1"/>
          </p:cNvPicPr>
          <p:nvPr/>
        </p:nvPicPr>
        <p:blipFill>
          <a:blip r:embed="rId2"/>
          <a:stretch>
            <a:fillRect/>
          </a:stretch>
        </p:blipFill>
        <p:spPr>
          <a:xfrm>
            <a:off x="1528762" y="1600200"/>
            <a:ext cx="9134475" cy="4333640"/>
          </a:xfrm>
          <a:prstGeom prst="rect">
            <a:avLst/>
          </a:prstGeom>
        </p:spPr>
      </p:pic>
    </p:spTree>
    <p:extLst>
      <p:ext uri="{BB962C8B-B14F-4D97-AF65-F5344CB8AC3E}">
        <p14:creationId xmlns:p14="http://schemas.microsoft.com/office/powerpoint/2010/main" val="3344125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SG" sz="2000"/>
              <a:t>In Windows XP, the user directory are placed under the folder “Documents and Settings”, go to that directory and list out the users.</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2" name="Picture 1">
            <a:extLst>
              <a:ext uri="{FF2B5EF4-FFF2-40B4-BE49-F238E27FC236}">
                <a16:creationId xmlns:a16="http://schemas.microsoft.com/office/drawing/2014/main" id="{FE7A86EF-FB17-4C74-B2B8-F9F5081F566B}"/>
              </a:ext>
            </a:extLst>
          </p:cNvPr>
          <p:cNvPicPr>
            <a:picLocks noChangeAspect="1"/>
          </p:cNvPicPr>
          <p:nvPr/>
        </p:nvPicPr>
        <p:blipFill>
          <a:blip r:embed="rId2"/>
          <a:stretch>
            <a:fillRect/>
          </a:stretch>
        </p:blipFill>
        <p:spPr>
          <a:xfrm>
            <a:off x="1524000" y="1905000"/>
            <a:ext cx="9039225" cy="3695700"/>
          </a:xfrm>
          <a:prstGeom prst="rect">
            <a:avLst/>
          </a:prstGeom>
        </p:spPr>
      </p:pic>
    </p:spTree>
    <p:extLst>
      <p:ext uri="{BB962C8B-B14F-4D97-AF65-F5344CB8AC3E}">
        <p14:creationId xmlns:p14="http://schemas.microsoft.com/office/powerpoint/2010/main" val="1765868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32800" y="1066800"/>
            <a:ext cx="2768600" cy="5181600"/>
          </a:xfrm>
        </p:spPr>
        <p:txBody>
          <a:bodyPr/>
          <a:lstStyle/>
          <a:p>
            <a:pPr marL="896938" indent="-896938">
              <a:buNone/>
            </a:pPr>
            <a:r>
              <a:rPr lang="en-SG" sz="2000"/>
              <a:t>Step 8.	To go to the Administrator’s Desktop, follow the commands on the left.</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5" name="Picture 4">
            <a:extLst>
              <a:ext uri="{FF2B5EF4-FFF2-40B4-BE49-F238E27FC236}">
                <a16:creationId xmlns:a16="http://schemas.microsoft.com/office/drawing/2014/main" id="{162B3453-11C4-48FC-90A9-E6DBFA205ED6}"/>
              </a:ext>
            </a:extLst>
          </p:cNvPr>
          <p:cNvPicPr>
            <a:picLocks noChangeAspect="1"/>
          </p:cNvPicPr>
          <p:nvPr/>
        </p:nvPicPr>
        <p:blipFill>
          <a:blip r:embed="rId2"/>
          <a:stretch>
            <a:fillRect/>
          </a:stretch>
        </p:blipFill>
        <p:spPr>
          <a:xfrm>
            <a:off x="217150" y="790575"/>
            <a:ext cx="8215650" cy="5276850"/>
          </a:xfrm>
          <a:prstGeom prst="rect">
            <a:avLst/>
          </a:prstGeom>
        </p:spPr>
      </p:pic>
    </p:spTree>
    <p:extLst>
      <p:ext uri="{BB962C8B-B14F-4D97-AF65-F5344CB8AC3E}">
        <p14:creationId xmlns:p14="http://schemas.microsoft.com/office/powerpoint/2010/main" val="705572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6938" indent="-896938">
              <a:buNone/>
            </a:pPr>
            <a:r>
              <a:rPr lang="en-SG" sz="2000"/>
              <a:t>List out the contents on the Desktop.</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4" name="Picture 3">
            <a:extLst>
              <a:ext uri="{FF2B5EF4-FFF2-40B4-BE49-F238E27FC236}">
                <a16:creationId xmlns:a16="http://schemas.microsoft.com/office/drawing/2014/main" id="{7E5A74FC-F463-45E6-A3FF-0716FD322F68}"/>
              </a:ext>
            </a:extLst>
          </p:cNvPr>
          <p:cNvPicPr>
            <a:picLocks noChangeAspect="1"/>
          </p:cNvPicPr>
          <p:nvPr/>
        </p:nvPicPr>
        <p:blipFill>
          <a:blip r:embed="rId2"/>
          <a:stretch>
            <a:fillRect/>
          </a:stretch>
        </p:blipFill>
        <p:spPr>
          <a:xfrm>
            <a:off x="1524001" y="1591441"/>
            <a:ext cx="8350802" cy="2209800"/>
          </a:xfrm>
          <a:prstGeom prst="rect">
            <a:avLst/>
          </a:prstGeom>
        </p:spPr>
      </p:pic>
    </p:spTree>
    <p:extLst>
      <p:ext uri="{BB962C8B-B14F-4D97-AF65-F5344CB8AC3E}">
        <p14:creationId xmlns:p14="http://schemas.microsoft.com/office/powerpoint/2010/main" val="37364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SG" sz="2000"/>
              <a:t>To prove that the Desktop’s listing is correct, we do a screen capture of the remote machine’s desktop (hopefully it is not blocked by any windows). We use help to find out the command that enable us to do that. Type help at the prompt…</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2" name="Picture 1">
            <a:extLst>
              <a:ext uri="{FF2B5EF4-FFF2-40B4-BE49-F238E27FC236}">
                <a16:creationId xmlns:a16="http://schemas.microsoft.com/office/drawing/2014/main" id="{312DC9C5-1639-411B-8550-044D6CEF1598}"/>
              </a:ext>
            </a:extLst>
          </p:cNvPr>
          <p:cNvPicPr>
            <a:picLocks noChangeAspect="1"/>
          </p:cNvPicPr>
          <p:nvPr/>
        </p:nvPicPr>
        <p:blipFill>
          <a:blip r:embed="rId2"/>
          <a:stretch>
            <a:fillRect/>
          </a:stretch>
        </p:blipFill>
        <p:spPr>
          <a:xfrm>
            <a:off x="1828800" y="2280094"/>
            <a:ext cx="8829675" cy="3477059"/>
          </a:xfrm>
          <a:prstGeom prst="rect">
            <a:avLst/>
          </a:prstGeom>
        </p:spPr>
      </p:pic>
      <p:sp>
        <p:nvSpPr>
          <p:cNvPr id="5" name="Arrow: Notched Right 4">
            <a:extLst>
              <a:ext uri="{FF2B5EF4-FFF2-40B4-BE49-F238E27FC236}">
                <a16:creationId xmlns:a16="http://schemas.microsoft.com/office/drawing/2014/main" id="{ABEE31E0-AB17-4A12-AC46-B5CF716A7350}"/>
              </a:ext>
            </a:extLst>
          </p:cNvPr>
          <p:cNvSpPr/>
          <p:nvPr/>
        </p:nvSpPr>
        <p:spPr bwMode="auto">
          <a:xfrm>
            <a:off x="1219200" y="4800600"/>
            <a:ext cx="838200" cy="381000"/>
          </a:xfrm>
          <a:prstGeom prst="notch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3157915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6938" indent="-896938">
              <a:buNone/>
            </a:pPr>
            <a:r>
              <a:rPr lang="en-SG" sz="2000"/>
              <a:t>Type the command “screenshot” at the prompt.</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2" name="Picture 1"/>
          <p:cNvPicPr>
            <a:picLocks noChangeAspect="1"/>
          </p:cNvPicPr>
          <p:nvPr/>
        </p:nvPicPr>
        <p:blipFill>
          <a:blip r:embed="rId2"/>
          <a:stretch>
            <a:fillRect/>
          </a:stretch>
        </p:blipFill>
        <p:spPr>
          <a:xfrm>
            <a:off x="990600" y="1905000"/>
            <a:ext cx="6516099" cy="957262"/>
          </a:xfrm>
          <a:prstGeom prst="rect">
            <a:avLst/>
          </a:prstGeom>
        </p:spPr>
      </p:pic>
    </p:spTree>
    <p:extLst>
      <p:ext uri="{BB962C8B-B14F-4D97-AF65-F5344CB8AC3E}">
        <p14:creationId xmlns:p14="http://schemas.microsoft.com/office/powerpoint/2010/main" val="1088117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6938" indent="-896938">
              <a:buNone/>
            </a:pPr>
            <a:r>
              <a:rPr lang="en-SG" sz="2000"/>
              <a:t>To view this image file, we use the file manager provided by Kali Linux. Click the icon to activate it.</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4" name="Picture 3"/>
          <p:cNvPicPr>
            <a:picLocks noChangeAspect="1"/>
          </p:cNvPicPr>
          <p:nvPr/>
        </p:nvPicPr>
        <p:blipFill>
          <a:blip r:embed="rId2"/>
          <a:stretch>
            <a:fillRect/>
          </a:stretch>
        </p:blipFill>
        <p:spPr>
          <a:xfrm>
            <a:off x="2514600" y="2057400"/>
            <a:ext cx="2724150" cy="3495675"/>
          </a:xfrm>
          <a:prstGeom prst="rect">
            <a:avLst/>
          </a:prstGeom>
        </p:spPr>
      </p:pic>
      <p:sp>
        <p:nvSpPr>
          <p:cNvPr id="7" name="Right Arrow 6"/>
          <p:cNvSpPr/>
          <p:nvPr/>
        </p:nvSpPr>
        <p:spPr bwMode="auto">
          <a:xfrm rot="20068093">
            <a:off x="2597214" y="2402680"/>
            <a:ext cx="662281" cy="533400"/>
          </a:xfrm>
          <a:prstGeom prst="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en-SG">
              <a:solidFill>
                <a:schemeClr val="tx1"/>
              </a:solidFill>
              <a:latin typeface="Verdana" pitchFamily="34" charset="0"/>
            </a:endParaRPr>
          </a:p>
        </p:txBody>
      </p:sp>
    </p:spTree>
    <p:extLst>
      <p:ext uri="{BB962C8B-B14F-4D97-AF65-F5344CB8AC3E}">
        <p14:creationId xmlns:p14="http://schemas.microsoft.com/office/powerpoint/2010/main" val="3287001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6938" indent="-896938">
              <a:buNone/>
            </a:pPr>
            <a:r>
              <a:rPr lang="en-SG" sz="2000"/>
              <a:t>Step 13. Navigate to the root directory and you shall find the screen capture. </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2" name="Picture 1"/>
          <p:cNvPicPr>
            <a:picLocks noChangeAspect="1"/>
          </p:cNvPicPr>
          <p:nvPr/>
        </p:nvPicPr>
        <p:blipFill>
          <a:blip r:embed="rId2"/>
          <a:stretch>
            <a:fillRect/>
          </a:stretch>
        </p:blipFill>
        <p:spPr>
          <a:xfrm>
            <a:off x="2667000" y="1981200"/>
            <a:ext cx="6238875" cy="4772025"/>
          </a:xfrm>
          <a:prstGeom prst="rect">
            <a:avLst/>
          </a:prstGeom>
        </p:spPr>
      </p:pic>
      <p:sp>
        <p:nvSpPr>
          <p:cNvPr id="6" name="Arrow: Notched Right 5">
            <a:extLst>
              <a:ext uri="{FF2B5EF4-FFF2-40B4-BE49-F238E27FC236}">
                <a16:creationId xmlns:a16="http://schemas.microsoft.com/office/drawing/2014/main" id="{8749D33E-AB10-4CD9-99F8-993FCD5C20E0}"/>
              </a:ext>
            </a:extLst>
          </p:cNvPr>
          <p:cNvSpPr/>
          <p:nvPr/>
        </p:nvSpPr>
        <p:spPr bwMode="auto">
          <a:xfrm>
            <a:off x="3733800" y="5638800"/>
            <a:ext cx="838200" cy="381000"/>
          </a:xfrm>
          <a:prstGeom prst="notch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156093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Learning Objectives</a:t>
            </a:r>
          </a:p>
        </p:txBody>
      </p:sp>
      <p:sp>
        <p:nvSpPr>
          <p:cNvPr id="3" name="Content Placeholder 2"/>
          <p:cNvSpPr>
            <a:spLocks noGrp="1"/>
          </p:cNvSpPr>
          <p:nvPr>
            <p:ph idx="1"/>
          </p:nvPr>
        </p:nvSpPr>
        <p:spPr/>
        <p:txBody>
          <a:bodyPr/>
          <a:lstStyle/>
          <a:p>
            <a:r>
              <a:rPr lang="en-SG" sz="2400"/>
              <a:t>At the end of this worksheet, you will be able to:</a:t>
            </a:r>
          </a:p>
          <a:p>
            <a:pPr lvl="1"/>
            <a:r>
              <a:rPr lang="en-SG" sz="2000"/>
              <a:t>Penetrate into the target XP VM using service side attack approach and explore the files and folders in the exploited machines.</a:t>
            </a:r>
          </a:p>
          <a:p>
            <a:pPr marL="457188" lvl="1" indent="0">
              <a:buNone/>
            </a:pPr>
            <a:endParaRPr lang="en-SG" sz="2000"/>
          </a:p>
        </p:txBody>
      </p:sp>
    </p:spTree>
    <p:extLst>
      <p:ext uri="{BB962C8B-B14F-4D97-AF65-F5344CB8AC3E}">
        <p14:creationId xmlns:p14="http://schemas.microsoft.com/office/powerpoint/2010/main" val="75442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6938" indent="-896938">
              <a:buNone/>
            </a:pPr>
            <a:r>
              <a:rPr lang="en-SG" sz="2000"/>
              <a:t>Double click on the image to see the contents on the Desktop of the remote machine:</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2" name="Picture 1">
            <a:extLst>
              <a:ext uri="{FF2B5EF4-FFF2-40B4-BE49-F238E27FC236}">
                <a16:creationId xmlns:a16="http://schemas.microsoft.com/office/drawing/2014/main" id="{0A38D743-D9A2-4A96-8010-536AAD3DB03D}"/>
              </a:ext>
            </a:extLst>
          </p:cNvPr>
          <p:cNvPicPr>
            <a:picLocks noChangeAspect="1"/>
          </p:cNvPicPr>
          <p:nvPr/>
        </p:nvPicPr>
        <p:blipFill>
          <a:blip r:embed="rId2"/>
          <a:stretch>
            <a:fillRect/>
          </a:stretch>
        </p:blipFill>
        <p:spPr>
          <a:xfrm>
            <a:off x="1447800" y="1600200"/>
            <a:ext cx="8991600" cy="4519916"/>
          </a:xfrm>
          <a:prstGeom prst="rect">
            <a:avLst/>
          </a:prstGeom>
        </p:spPr>
      </p:pic>
      <p:sp>
        <p:nvSpPr>
          <p:cNvPr id="8" name="Rectangle 7">
            <a:extLst>
              <a:ext uri="{FF2B5EF4-FFF2-40B4-BE49-F238E27FC236}">
                <a16:creationId xmlns:a16="http://schemas.microsoft.com/office/drawing/2014/main" id="{B2686104-A975-4BB7-BC84-2FF82524EC23}"/>
              </a:ext>
            </a:extLst>
          </p:cNvPr>
          <p:cNvSpPr/>
          <p:nvPr/>
        </p:nvSpPr>
        <p:spPr>
          <a:xfrm>
            <a:off x="4876800" y="5105400"/>
            <a:ext cx="2464136" cy="338554"/>
          </a:xfrm>
          <a:prstGeom prst="rect">
            <a:avLst/>
          </a:prstGeom>
        </p:spPr>
        <p:txBody>
          <a:bodyPr wrap="none">
            <a:spAutoFit/>
          </a:bodyPr>
          <a:lstStyle/>
          <a:p>
            <a:r>
              <a:rPr lang="en-SG" sz="1600" b="1">
                <a:solidFill>
                  <a:schemeClr val="bg1"/>
                </a:solidFill>
              </a:rPr>
              <a:t>--- End of Task 4 ---</a:t>
            </a:r>
          </a:p>
        </p:txBody>
      </p:sp>
    </p:spTree>
    <p:extLst>
      <p:ext uri="{BB962C8B-B14F-4D97-AF65-F5344CB8AC3E}">
        <p14:creationId xmlns:p14="http://schemas.microsoft.com/office/powerpoint/2010/main" val="3509153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286000"/>
            <a:ext cx="7772400" cy="1524000"/>
          </a:xfrm>
        </p:spPr>
        <p:txBody>
          <a:bodyPr/>
          <a:lstStyle/>
          <a:p>
            <a:pPr algn="ctr"/>
            <a:r>
              <a:rPr lang="en-US" sz="4000"/>
              <a:t>Task 5 – Exploring the Exploited Machine using DOS’s commands</a:t>
            </a:r>
            <a:endParaRPr lang="en-SG" sz="4000"/>
          </a:p>
        </p:txBody>
      </p:sp>
    </p:spTree>
    <p:extLst>
      <p:ext uri="{BB962C8B-B14F-4D97-AF65-F5344CB8AC3E}">
        <p14:creationId xmlns:p14="http://schemas.microsoft.com/office/powerpoint/2010/main" val="750969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5350" indent="-895350">
              <a:buNone/>
            </a:pPr>
            <a:r>
              <a:rPr lang="en-SG" sz="2000"/>
              <a:t>Step 1	If you preferred to use command in DOS, type the “shell” command at the </a:t>
            </a:r>
            <a:r>
              <a:rPr lang="en-SG" sz="2000" err="1"/>
              <a:t>meterpreter</a:t>
            </a:r>
            <a:r>
              <a:rPr lang="en-SG" sz="2000"/>
              <a:t> prompt and you will get a DOS Shell.</a:t>
            </a:r>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sp>
        <p:nvSpPr>
          <p:cNvPr id="5" name="Rectangle 4">
            <a:extLst>
              <a:ext uri="{FF2B5EF4-FFF2-40B4-BE49-F238E27FC236}">
                <a16:creationId xmlns:a16="http://schemas.microsoft.com/office/drawing/2014/main" id="{BCE3B1B5-D096-4D50-9752-096B9DEAC496}"/>
              </a:ext>
            </a:extLst>
          </p:cNvPr>
          <p:cNvSpPr/>
          <p:nvPr/>
        </p:nvSpPr>
        <p:spPr>
          <a:xfrm>
            <a:off x="-762000" y="80548"/>
            <a:ext cx="11887200" cy="461665"/>
          </a:xfrm>
          <a:prstGeom prst="rect">
            <a:avLst/>
          </a:prstGeom>
        </p:spPr>
        <p:txBody>
          <a:bodyPr wrap="square">
            <a:spAutoFit/>
          </a:bodyPr>
          <a:lstStyle/>
          <a:p>
            <a:pPr algn="ctr"/>
            <a:r>
              <a:rPr lang="en-US">
                <a:solidFill>
                  <a:schemeClr val="bg1"/>
                </a:solidFill>
              </a:rPr>
              <a:t>Task 4 – Exploring the Exploited Machine using DOS’s commands</a:t>
            </a:r>
            <a:endParaRPr lang="en-SG">
              <a:solidFill>
                <a:schemeClr val="bg1"/>
              </a:solidFill>
            </a:endParaRPr>
          </a:p>
        </p:txBody>
      </p:sp>
      <p:pic>
        <p:nvPicPr>
          <p:cNvPr id="6" name="Picture 5"/>
          <p:cNvPicPr>
            <a:picLocks noChangeAspect="1"/>
          </p:cNvPicPr>
          <p:nvPr/>
        </p:nvPicPr>
        <p:blipFill>
          <a:blip r:embed="rId2"/>
          <a:stretch>
            <a:fillRect/>
          </a:stretch>
        </p:blipFill>
        <p:spPr>
          <a:xfrm>
            <a:off x="2735386" y="2286001"/>
            <a:ext cx="4998914" cy="1700212"/>
          </a:xfrm>
          <a:prstGeom prst="rect">
            <a:avLst/>
          </a:prstGeom>
        </p:spPr>
      </p:pic>
    </p:spTree>
    <p:extLst>
      <p:ext uri="{BB962C8B-B14F-4D97-AF65-F5344CB8AC3E}">
        <p14:creationId xmlns:p14="http://schemas.microsoft.com/office/powerpoint/2010/main" val="143467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000"/>
              <a:t>Now you are able to make use of the normal DOS command that you are more familiar.  </a:t>
            </a:r>
            <a:r>
              <a:rPr lang="en-SG" sz="2000"/>
              <a:t>Type a DOS command to list out the file on the Desktop of the remote machine.</a:t>
            </a:r>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2" name="Picture 1"/>
          <p:cNvPicPr>
            <a:picLocks noChangeAspect="1"/>
          </p:cNvPicPr>
          <p:nvPr/>
        </p:nvPicPr>
        <p:blipFill>
          <a:blip r:embed="rId2"/>
          <a:stretch>
            <a:fillRect/>
          </a:stretch>
        </p:blipFill>
        <p:spPr>
          <a:xfrm>
            <a:off x="1606695" y="1752600"/>
            <a:ext cx="7918305" cy="3686830"/>
          </a:xfrm>
          <a:prstGeom prst="rect">
            <a:avLst/>
          </a:prstGeom>
        </p:spPr>
      </p:pic>
    </p:spTree>
    <p:extLst>
      <p:ext uri="{BB962C8B-B14F-4D97-AF65-F5344CB8AC3E}">
        <p14:creationId xmlns:p14="http://schemas.microsoft.com/office/powerpoint/2010/main" val="2642037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10871200" cy="5181600"/>
          </a:xfrm>
        </p:spPr>
        <p:txBody>
          <a:bodyPr/>
          <a:lstStyle/>
          <a:p>
            <a:pPr marL="0" indent="0">
              <a:buNone/>
            </a:pPr>
            <a:r>
              <a:rPr lang="en-US" sz="2000"/>
              <a:t>Make a temporary directory on the desktop and create a file in the Desktop.  Show that the file you have created is there by list it out.</a:t>
            </a:r>
            <a:endParaRPr lang="en-SG" sz="2000"/>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5350" indent="-895350">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4" name="Picture 3"/>
          <p:cNvPicPr>
            <a:picLocks noChangeAspect="1"/>
          </p:cNvPicPr>
          <p:nvPr/>
        </p:nvPicPr>
        <p:blipFill>
          <a:blip r:embed="rId2"/>
          <a:stretch>
            <a:fillRect/>
          </a:stretch>
        </p:blipFill>
        <p:spPr>
          <a:xfrm>
            <a:off x="2438400" y="1828800"/>
            <a:ext cx="7322225" cy="3925604"/>
          </a:xfrm>
          <a:prstGeom prst="rect">
            <a:avLst/>
          </a:prstGeom>
        </p:spPr>
      </p:pic>
    </p:spTree>
    <p:extLst>
      <p:ext uri="{BB962C8B-B14F-4D97-AF65-F5344CB8AC3E}">
        <p14:creationId xmlns:p14="http://schemas.microsoft.com/office/powerpoint/2010/main" val="1161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CA7AB-DD88-4846-B610-5D717048092B}"/>
              </a:ext>
            </a:extLst>
          </p:cNvPr>
          <p:cNvPicPr>
            <a:picLocks noChangeAspect="1"/>
          </p:cNvPicPr>
          <p:nvPr/>
        </p:nvPicPr>
        <p:blipFill>
          <a:blip r:embed="rId2"/>
          <a:stretch>
            <a:fillRect/>
          </a:stretch>
        </p:blipFill>
        <p:spPr>
          <a:xfrm>
            <a:off x="1704975" y="1566862"/>
            <a:ext cx="8782050" cy="3724275"/>
          </a:xfrm>
          <a:prstGeom prst="rect">
            <a:avLst/>
          </a:prstGeom>
        </p:spPr>
      </p:pic>
      <p:sp>
        <p:nvSpPr>
          <p:cNvPr id="5" name="Arrow: Striped Right 4">
            <a:extLst>
              <a:ext uri="{FF2B5EF4-FFF2-40B4-BE49-F238E27FC236}">
                <a16:creationId xmlns:a16="http://schemas.microsoft.com/office/drawing/2014/main" id="{AE003E26-CBB9-4FC8-BB04-E5B52738EE18}"/>
              </a:ext>
            </a:extLst>
          </p:cNvPr>
          <p:cNvSpPr/>
          <p:nvPr/>
        </p:nvSpPr>
        <p:spPr bwMode="auto">
          <a:xfrm rot="10800000">
            <a:off x="9144000" y="1447800"/>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
        <p:nvSpPr>
          <p:cNvPr id="6" name="Arrow: Striped Right 5">
            <a:extLst>
              <a:ext uri="{FF2B5EF4-FFF2-40B4-BE49-F238E27FC236}">
                <a16:creationId xmlns:a16="http://schemas.microsoft.com/office/drawing/2014/main" id="{7892E415-1822-4715-9B62-FB0B56EA56C5}"/>
              </a:ext>
            </a:extLst>
          </p:cNvPr>
          <p:cNvSpPr/>
          <p:nvPr/>
        </p:nvSpPr>
        <p:spPr bwMode="auto">
          <a:xfrm rot="10800000">
            <a:off x="9534019" y="2209800"/>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
        <p:nvSpPr>
          <p:cNvPr id="7" name="Content Placeholder 2"/>
          <p:cNvSpPr txBox="1">
            <a:spLocks/>
          </p:cNvSpPr>
          <p:nvPr/>
        </p:nvSpPr>
        <p:spPr>
          <a:xfrm>
            <a:off x="381000" y="914400"/>
            <a:ext cx="10871200" cy="5181600"/>
          </a:xfrm>
          <a:prstGeom prst="rect">
            <a:avLst/>
          </a:prstGeom>
        </p:spPr>
        <p:txBody>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0" indent="0">
              <a:buFont typeface="Wingdings" panose="05000000000000000000" pitchFamily="2" charset="2"/>
              <a:buNone/>
            </a:pPr>
            <a:r>
              <a:rPr lang="en-SG" sz="2000" kern="0"/>
              <a:t>Go into the SingLion directory that you have created…</a:t>
            </a:r>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r>
              <a:rPr lang="en-SG" sz="2000" kern="0"/>
              <a:t>	</a:t>
            </a:r>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endParaRPr lang="en-SG" sz="2000" kern="0"/>
          </a:p>
        </p:txBody>
      </p:sp>
    </p:spTree>
    <p:extLst>
      <p:ext uri="{BB962C8B-B14F-4D97-AF65-F5344CB8AC3E}">
        <p14:creationId xmlns:p14="http://schemas.microsoft.com/office/powerpoint/2010/main" val="2019378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Striped Right 4">
            <a:extLst>
              <a:ext uri="{FF2B5EF4-FFF2-40B4-BE49-F238E27FC236}">
                <a16:creationId xmlns:a16="http://schemas.microsoft.com/office/drawing/2014/main" id="{AE003E26-CBB9-4FC8-BB04-E5B52738EE18}"/>
              </a:ext>
            </a:extLst>
          </p:cNvPr>
          <p:cNvSpPr/>
          <p:nvPr/>
        </p:nvSpPr>
        <p:spPr bwMode="auto">
          <a:xfrm rot="10800000">
            <a:off x="11064963" y="1447800"/>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pic>
        <p:nvPicPr>
          <p:cNvPr id="2" name="Picture 1">
            <a:extLst>
              <a:ext uri="{FF2B5EF4-FFF2-40B4-BE49-F238E27FC236}">
                <a16:creationId xmlns:a16="http://schemas.microsoft.com/office/drawing/2014/main" id="{F2010D64-298C-4AAB-9877-70E85ADA9194}"/>
              </a:ext>
            </a:extLst>
          </p:cNvPr>
          <p:cNvPicPr>
            <a:picLocks noChangeAspect="1"/>
          </p:cNvPicPr>
          <p:nvPr/>
        </p:nvPicPr>
        <p:blipFill>
          <a:blip r:embed="rId2"/>
          <a:stretch>
            <a:fillRect/>
          </a:stretch>
        </p:blipFill>
        <p:spPr>
          <a:xfrm>
            <a:off x="104775" y="1600200"/>
            <a:ext cx="10960188" cy="4033837"/>
          </a:xfrm>
          <a:prstGeom prst="rect">
            <a:avLst/>
          </a:prstGeom>
        </p:spPr>
      </p:pic>
      <p:sp>
        <p:nvSpPr>
          <p:cNvPr id="6" name="Arrow: Striped Right 5">
            <a:extLst>
              <a:ext uri="{FF2B5EF4-FFF2-40B4-BE49-F238E27FC236}">
                <a16:creationId xmlns:a16="http://schemas.microsoft.com/office/drawing/2014/main" id="{7892E415-1822-4715-9B62-FB0B56EA56C5}"/>
              </a:ext>
            </a:extLst>
          </p:cNvPr>
          <p:cNvSpPr/>
          <p:nvPr/>
        </p:nvSpPr>
        <p:spPr bwMode="auto">
          <a:xfrm rot="10800000">
            <a:off x="7010400" y="2209800"/>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
        <p:nvSpPr>
          <p:cNvPr id="7" name="Arrow: Striped Right 6">
            <a:extLst>
              <a:ext uri="{FF2B5EF4-FFF2-40B4-BE49-F238E27FC236}">
                <a16:creationId xmlns:a16="http://schemas.microsoft.com/office/drawing/2014/main" id="{D34E25A9-E045-4334-8504-87C05F46121B}"/>
              </a:ext>
            </a:extLst>
          </p:cNvPr>
          <p:cNvSpPr/>
          <p:nvPr/>
        </p:nvSpPr>
        <p:spPr bwMode="auto">
          <a:xfrm rot="10800000">
            <a:off x="6105728" y="4267200"/>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
        <p:nvSpPr>
          <p:cNvPr id="8" name="Content Placeholder 2"/>
          <p:cNvSpPr txBox="1">
            <a:spLocks/>
          </p:cNvSpPr>
          <p:nvPr/>
        </p:nvSpPr>
        <p:spPr>
          <a:xfrm>
            <a:off x="381000" y="914400"/>
            <a:ext cx="10871200" cy="5181600"/>
          </a:xfrm>
          <a:prstGeom prst="rect">
            <a:avLst/>
          </a:prstGeom>
        </p:spPr>
        <p:txBody>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0" indent="0">
              <a:buFont typeface="Wingdings" panose="05000000000000000000" pitchFamily="2" charset="2"/>
              <a:buNone/>
            </a:pPr>
            <a:r>
              <a:rPr lang="en-SG" sz="2000" kern="0"/>
              <a:t>Create a file “</a:t>
            </a:r>
            <a:r>
              <a:rPr lang="en-SG" sz="2000" kern="0" err="1"/>
              <a:t>youbeenhacked</a:t>
            </a:r>
            <a:r>
              <a:rPr lang="en-SG" sz="2000" kern="0"/>
              <a:t>” ….</a:t>
            </a:r>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r>
              <a:rPr lang="en-SG" sz="2000" kern="0"/>
              <a:t>	</a:t>
            </a:r>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endParaRPr lang="en-SG" sz="2000" kern="0"/>
          </a:p>
        </p:txBody>
      </p:sp>
    </p:spTree>
    <p:extLst>
      <p:ext uri="{BB962C8B-B14F-4D97-AF65-F5344CB8AC3E}">
        <p14:creationId xmlns:p14="http://schemas.microsoft.com/office/powerpoint/2010/main" val="1381750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402FB-095F-44A5-891A-2B9EAAC0584D}"/>
              </a:ext>
            </a:extLst>
          </p:cNvPr>
          <p:cNvSpPr txBox="1">
            <a:spLocks/>
          </p:cNvSpPr>
          <p:nvPr/>
        </p:nvSpPr>
        <p:spPr bwMode="auto">
          <a:xfrm>
            <a:off x="508000" y="1047346"/>
            <a:ext cx="10871200" cy="5181600"/>
          </a:xfrm>
          <a:prstGeom prst="rect">
            <a:avLst/>
          </a:prstGeom>
          <a:noFill/>
          <a:ln>
            <a:noFill/>
          </a:ln>
        </p:spPr>
        <p:txBody>
          <a:bodyPr vert="horz" wrap="square" lIns="91440" tIns="45720" rIns="91440" bIns="45720" numCol="1" anchor="t" anchorCtr="0" compatLnSpc="1">
            <a:prstTxWarp prst="textNoShape">
              <a:avLst/>
            </a:prstTxWarp>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895350" indent="-895350">
              <a:buFont typeface="Wingdings" panose="05000000000000000000" pitchFamily="2" charset="2"/>
              <a:buNone/>
            </a:pPr>
            <a:r>
              <a:rPr lang="en-SG" sz="2000" kern="0"/>
              <a:t>Exit the DOS Shell and return to the Meterpreter…</a:t>
            </a:r>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r>
              <a:rPr lang="en-SG" sz="2000" kern="0"/>
              <a:t>	</a:t>
            </a:r>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endParaRPr lang="en-SG" sz="2000" kern="0"/>
          </a:p>
        </p:txBody>
      </p:sp>
      <p:pic>
        <p:nvPicPr>
          <p:cNvPr id="4" name="Picture 3">
            <a:extLst>
              <a:ext uri="{FF2B5EF4-FFF2-40B4-BE49-F238E27FC236}">
                <a16:creationId xmlns:a16="http://schemas.microsoft.com/office/drawing/2014/main" id="{7881BC78-FF88-4DD4-A93E-45F651CD2C0F}"/>
              </a:ext>
            </a:extLst>
          </p:cNvPr>
          <p:cNvPicPr>
            <a:picLocks noChangeAspect="1"/>
          </p:cNvPicPr>
          <p:nvPr/>
        </p:nvPicPr>
        <p:blipFill>
          <a:blip r:embed="rId2"/>
          <a:stretch>
            <a:fillRect/>
          </a:stretch>
        </p:blipFill>
        <p:spPr>
          <a:xfrm>
            <a:off x="1447800" y="1676400"/>
            <a:ext cx="7896225" cy="895350"/>
          </a:xfrm>
          <a:prstGeom prst="rect">
            <a:avLst/>
          </a:prstGeom>
        </p:spPr>
      </p:pic>
    </p:spTree>
    <p:extLst>
      <p:ext uri="{BB962C8B-B14F-4D97-AF65-F5344CB8AC3E}">
        <p14:creationId xmlns:p14="http://schemas.microsoft.com/office/powerpoint/2010/main" val="4223015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5350" indent="-895350">
              <a:buNone/>
            </a:pPr>
            <a:r>
              <a:rPr lang="en-SG" sz="2000"/>
              <a:t>Turn to the XP VM to see the directory and file you have created.</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4" name="Picture 3">
            <a:extLst>
              <a:ext uri="{FF2B5EF4-FFF2-40B4-BE49-F238E27FC236}">
                <a16:creationId xmlns:a16="http://schemas.microsoft.com/office/drawing/2014/main" id="{6F23DEF8-27B6-4B88-A61C-3F925442E11A}"/>
              </a:ext>
            </a:extLst>
          </p:cNvPr>
          <p:cNvPicPr>
            <a:picLocks noChangeAspect="1"/>
          </p:cNvPicPr>
          <p:nvPr/>
        </p:nvPicPr>
        <p:blipFill>
          <a:blip r:embed="rId2"/>
          <a:stretch>
            <a:fillRect/>
          </a:stretch>
        </p:blipFill>
        <p:spPr>
          <a:xfrm>
            <a:off x="2057400" y="1590675"/>
            <a:ext cx="4796447" cy="4200525"/>
          </a:xfrm>
          <a:prstGeom prst="rect">
            <a:avLst/>
          </a:prstGeom>
        </p:spPr>
      </p:pic>
      <p:sp>
        <p:nvSpPr>
          <p:cNvPr id="5" name="Rectangle 4"/>
          <p:cNvSpPr/>
          <p:nvPr/>
        </p:nvSpPr>
        <p:spPr>
          <a:xfrm>
            <a:off x="7239000" y="5621923"/>
            <a:ext cx="2464136" cy="338554"/>
          </a:xfrm>
          <a:prstGeom prst="rect">
            <a:avLst/>
          </a:prstGeom>
        </p:spPr>
        <p:txBody>
          <a:bodyPr wrap="none">
            <a:spAutoFit/>
          </a:bodyPr>
          <a:lstStyle/>
          <a:p>
            <a:r>
              <a:rPr lang="en-SG" sz="1600" b="1"/>
              <a:t>--- End of Task 5 ---</a:t>
            </a:r>
          </a:p>
        </p:txBody>
      </p:sp>
      <p:sp>
        <p:nvSpPr>
          <p:cNvPr id="6" name="Arrow: Striped Right 5">
            <a:extLst>
              <a:ext uri="{FF2B5EF4-FFF2-40B4-BE49-F238E27FC236}">
                <a16:creationId xmlns:a16="http://schemas.microsoft.com/office/drawing/2014/main" id="{86ED763F-8CA0-48DC-BDD9-655F39FE25A5}"/>
              </a:ext>
            </a:extLst>
          </p:cNvPr>
          <p:cNvSpPr/>
          <p:nvPr/>
        </p:nvSpPr>
        <p:spPr bwMode="auto">
          <a:xfrm rot="10800000">
            <a:off x="2514600" y="1553386"/>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
        <p:nvSpPr>
          <p:cNvPr id="7" name="Arrow: Striped Right 6">
            <a:extLst>
              <a:ext uri="{FF2B5EF4-FFF2-40B4-BE49-F238E27FC236}">
                <a16:creationId xmlns:a16="http://schemas.microsoft.com/office/drawing/2014/main" id="{F843C759-90F1-4972-A658-78B227FE4286}"/>
              </a:ext>
            </a:extLst>
          </p:cNvPr>
          <p:cNvSpPr/>
          <p:nvPr/>
        </p:nvSpPr>
        <p:spPr bwMode="auto">
          <a:xfrm rot="10800000">
            <a:off x="5149174" y="3142485"/>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4031284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667000"/>
            <a:ext cx="7772400" cy="1524000"/>
          </a:xfrm>
        </p:spPr>
        <p:txBody>
          <a:bodyPr/>
          <a:lstStyle/>
          <a:p>
            <a:pPr algn="ctr"/>
            <a:r>
              <a:rPr lang="en-US" sz="4000"/>
              <a:t>Task 6 – Upload a file to the Remote Machine</a:t>
            </a:r>
            <a:endParaRPr lang="en-SG" sz="4000"/>
          </a:p>
        </p:txBody>
      </p:sp>
    </p:spTree>
    <p:extLst>
      <p:ext uri="{BB962C8B-B14F-4D97-AF65-F5344CB8AC3E}">
        <p14:creationId xmlns:p14="http://schemas.microsoft.com/office/powerpoint/2010/main" val="1837748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Important Instructions (READ)</a:t>
            </a:r>
          </a:p>
        </p:txBody>
      </p:sp>
      <p:sp>
        <p:nvSpPr>
          <p:cNvPr id="3" name="Content Placeholder 2"/>
          <p:cNvSpPr>
            <a:spLocks noGrp="1"/>
          </p:cNvSpPr>
          <p:nvPr>
            <p:ph idx="1"/>
          </p:nvPr>
        </p:nvSpPr>
        <p:spPr/>
        <p:txBody>
          <a:bodyPr/>
          <a:lstStyle/>
          <a:p>
            <a:r>
              <a:rPr lang="en-SG" sz="2000">
                <a:solidFill>
                  <a:srgbClr val="FF0000"/>
                </a:solidFill>
              </a:rPr>
              <a:t>Use your NOTEBOOK for this practical:</a:t>
            </a:r>
          </a:p>
          <a:p>
            <a:pPr lvl="1"/>
            <a:r>
              <a:rPr lang="en-SG" sz="1800">
                <a:solidFill>
                  <a:srgbClr val="FF0000"/>
                </a:solidFill>
              </a:rPr>
              <a:t>You need to copy the XP VM in the Desktop’s Hard-disk. Check with your tutor where to copy from.</a:t>
            </a:r>
          </a:p>
          <a:p>
            <a:pPr lvl="1"/>
            <a:r>
              <a:rPr lang="en-SG" sz="1800">
                <a:solidFill>
                  <a:srgbClr val="FF0000"/>
                </a:solidFill>
              </a:rPr>
              <a:t>Start both Kali Linux and Windows XP virtual machines in VMware Workstation Player. </a:t>
            </a:r>
          </a:p>
          <a:p>
            <a:pPr lvl="1"/>
            <a:r>
              <a:rPr lang="en-SG" sz="1800">
                <a:solidFill>
                  <a:srgbClr val="FF0000"/>
                </a:solidFill>
              </a:rPr>
              <a:t>Set network setting of both VMs to “NAT”. Record down their IP Address respectively.</a:t>
            </a:r>
          </a:p>
          <a:p>
            <a:pPr lvl="1"/>
            <a:endParaRPr lang="en-SG" sz="1800">
              <a:solidFill>
                <a:srgbClr val="FF0000"/>
              </a:solidFill>
            </a:endParaRPr>
          </a:p>
          <a:p>
            <a:pPr marL="457188" lvl="1" indent="0">
              <a:buNone/>
            </a:pPr>
            <a:r>
              <a:rPr lang="en-SG" sz="1800">
                <a:solidFill>
                  <a:srgbClr val="FF0000"/>
                </a:solidFill>
              </a:rPr>
              <a:t>	Windows XP’s IP Address: </a:t>
            </a:r>
          </a:p>
          <a:p>
            <a:pPr marL="457188" lvl="1" indent="0">
              <a:buNone/>
            </a:pPr>
            <a:r>
              <a:rPr lang="en-SG" sz="1800">
                <a:solidFill>
                  <a:srgbClr val="FF0000"/>
                </a:solidFill>
              </a:rPr>
              <a:t>	Kali Linux’s IP Address: </a:t>
            </a:r>
          </a:p>
          <a:p>
            <a:pPr marL="457188" lvl="1" indent="0">
              <a:buNone/>
            </a:pPr>
            <a:endParaRPr lang="en-SG" sz="1800">
              <a:solidFill>
                <a:srgbClr val="FF0000"/>
              </a:solidFill>
            </a:endParaRPr>
          </a:p>
          <a:p>
            <a:pPr lvl="1"/>
            <a:r>
              <a:rPr lang="en-SG" sz="1800">
                <a:solidFill>
                  <a:srgbClr val="FF0000"/>
                </a:solidFill>
              </a:rPr>
              <a:t>Ping one another to see if they are reachable, if not consult your peers or tutor.</a:t>
            </a:r>
          </a:p>
          <a:p>
            <a:pPr marL="457188" lvl="1" indent="0">
              <a:buNone/>
            </a:pPr>
            <a:endParaRPr lang="en-SG" sz="1100">
              <a:solidFill>
                <a:srgbClr val="FF0000"/>
              </a:solidFill>
            </a:endParaRPr>
          </a:p>
          <a:p>
            <a:pPr lvl="1"/>
            <a:endParaRPr lang="en-SG" sz="1600"/>
          </a:p>
          <a:p>
            <a:endParaRPr lang="en-US" sz="1600"/>
          </a:p>
          <a:p>
            <a:endParaRPr lang="en-US" sz="1600"/>
          </a:p>
        </p:txBody>
      </p:sp>
    </p:spTree>
    <p:extLst>
      <p:ext uri="{BB962C8B-B14F-4D97-AF65-F5344CB8AC3E}">
        <p14:creationId xmlns:p14="http://schemas.microsoft.com/office/powerpoint/2010/main" val="4116421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896938" indent="-896938">
              <a:buNone/>
            </a:pPr>
            <a:r>
              <a:rPr lang="en-SG" sz="2000"/>
              <a:t>Check the current path at the remote machine…</a:t>
            </a:r>
          </a:p>
          <a:p>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sp>
        <p:nvSpPr>
          <p:cNvPr id="4" name="Rectangle 3">
            <a:extLst>
              <a:ext uri="{FF2B5EF4-FFF2-40B4-BE49-F238E27FC236}">
                <a16:creationId xmlns:a16="http://schemas.microsoft.com/office/drawing/2014/main" id="{76D51D5D-EBF0-42C1-A45E-7A7A273A1300}"/>
              </a:ext>
            </a:extLst>
          </p:cNvPr>
          <p:cNvSpPr/>
          <p:nvPr/>
        </p:nvSpPr>
        <p:spPr>
          <a:xfrm>
            <a:off x="0" y="76200"/>
            <a:ext cx="9829800" cy="461665"/>
          </a:xfrm>
          <a:prstGeom prst="rect">
            <a:avLst/>
          </a:prstGeom>
        </p:spPr>
        <p:txBody>
          <a:bodyPr wrap="square">
            <a:spAutoFit/>
          </a:bodyPr>
          <a:lstStyle/>
          <a:p>
            <a:r>
              <a:rPr lang="en-US">
                <a:solidFill>
                  <a:schemeClr val="bg1"/>
                </a:solidFill>
              </a:rPr>
              <a:t>Task 6 – Upload a file to the Remote Machine</a:t>
            </a:r>
            <a:endParaRPr lang="en-SG">
              <a:solidFill>
                <a:schemeClr val="bg1"/>
              </a:solidFill>
            </a:endParaRPr>
          </a:p>
        </p:txBody>
      </p:sp>
      <p:pic>
        <p:nvPicPr>
          <p:cNvPr id="6" name="Picture 5">
            <a:extLst>
              <a:ext uri="{FF2B5EF4-FFF2-40B4-BE49-F238E27FC236}">
                <a16:creationId xmlns:a16="http://schemas.microsoft.com/office/drawing/2014/main" id="{9C4A98FF-E006-42C6-B1DC-AF25FE72C75B}"/>
              </a:ext>
            </a:extLst>
          </p:cNvPr>
          <p:cNvPicPr>
            <a:picLocks noChangeAspect="1"/>
          </p:cNvPicPr>
          <p:nvPr/>
        </p:nvPicPr>
        <p:blipFill>
          <a:blip r:embed="rId2"/>
          <a:stretch>
            <a:fillRect/>
          </a:stretch>
        </p:blipFill>
        <p:spPr>
          <a:xfrm>
            <a:off x="1524000" y="1752600"/>
            <a:ext cx="6181725" cy="838200"/>
          </a:xfrm>
          <a:prstGeom prst="rect">
            <a:avLst/>
          </a:prstGeom>
        </p:spPr>
      </p:pic>
    </p:spTree>
    <p:extLst>
      <p:ext uri="{BB962C8B-B14F-4D97-AF65-F5344CB8AC3E}">
        <p14:creationId xmlns:p14="http://schemas.microsoft.com/office/powerpoint/2010/main" val="3047358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066800"/>
            <a:ext cx="3835400" cy="5181600"/>
          </a:xfrm>
        </p:spPr>
        <p:txBody>
          <a:bodyPr/>
          <a:lstStyle/>
          <a:p>
            <a:pPr marL="0" indent="0">
              <a:buNone/>
            </a:pPr>
            <a:r>
              <a:rPr lang="en-SG" sz="2000"/>
              <a:t>Use the browser in </a:t>
            </a:r>
            <a:r>
              <a:rPr lang="en-SG" sz="2000">
                <a:solidFill>
                  <a:srgbClr val="FF0000"/>
                </a:solidFill>
              </a:rPr>
              <a:t>Kali Linux</a:t>
            </a:r>
            <a:r>
              <a:rPr lang="en-SG" sz="2000"/>
              <a:t>, download a picture of yourself from anywhere.</a:t>
            </a:r>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7" name="Picture 6">
            <a:extLst>
              <a:ext uri="{FF2B5EF4-FFF2-40B4-BE49-F238E27FC236}">
                <a16:creationId xmlns:a16="http://schemas.microsoft.com/office/drawing/2014/main" id="{0DCE79CA-4F9A-4B21-B63E-120AB1CF8F94}"/>
              </a:ext>
            </a:extLst>
          </p:cNvPr>
          <p:cNvPicPr>
            <a:picLocks noChangeAspect="1"/>
          </p:cNvPicPr>
          <p:nvPr/>
        </p:nvPicPr>
        <p:blipFill>
          <a:blip r:embed="rId2"/>
          <a:stretch>
            <a:fillRect/>
          </a:stretch>
        </p:blipFill>
        <p:spPr>
          <a:xfrm>
            <a:off x="4800600" y="905679"/>
            <a:ext cx="6883400" cy="5923849"/>
          </a:xfrm>
          <a:prstGeom prst="rect">
            <a:avLst/>
          </a:prstGeom>
        </p:spPr>
      </p:pic>
      <p:sp>
        <p:nvSpPr>
          <p:cNvPr id="8" name="Arrow: Striped Right 7">
            <a:extLst>
              <a:ext uri="{FF2B5EF4-FFF2-40B4-BE49-F238E27FC236}">
                <a16:creationId xmlns:a16="http://schemas.microsoft.com/office/drawing/2014/main" id="{9975EB4F-2397-4E83-9A1D-2D729251DA2C}"/>
              </a:ext>
            </a:extLst>
          </p:cNvPr>
          <p:cNvSpPr/>
          <p:nvPr/>
        </p:nvSpPr>
        <p:spPr bwMode="auto">
          <a:xfrm rot="10800000">
            <a:off x="6705600" y="5029200"/>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1535335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23538-BC3C-4A16-A53D-615F5C1611B4}"/>
              </a:ext>
            </a:extLst>
          </p:cNvPr>
          <p:cNvPicPr>
            <a:picLocks noChangeAspect="1"/>
          </p:cNvPicPr>
          <p:nvPr/>
        </p:nvPicPr>
        <p:blipFill>
          <a:blip r:embed="rId2"/>
          <a:stretch>
            <a:fillRect/>
          </a:stretch>
        </p:blipFill>
        <p:spPr>
          <a:xfrm>
            <a:off x="304800" y="460037"/>
            <a:ext cx="9315450" cy="6381750"/>
          </a:xfrm>
          <a:prstGeom prst="rect">
            <a:avLst/>
          </a:prstGeom>
        </p:spPr>
      </p:pic>
      <p:sp>
        <p:nvSpPr>
          <p:cNvPr id="6" name="Arrow: Striped Right 5">
            <a:extLst>
              <a:ext uri="{FF2B5EF4-FFF2-40B4-BE49-F238E27FC236}">
                <a16:creationId xmlns:a16="http://schemas.microsoft.com/office/drawing/2014/main" id="{05D6C6DC-3733-4337-8AA5-C81C2BDA6D59}"/>
              </a:ext>
            </a:extLst>
          </p:cNvPr>
          <p:cNvSpPr/>
          <p:nvPr/>
        </p:nvSpPr>
        <p:spPr bwMode="auto">
          <a:xfrm rot="10800000">
            <a:off x="5638800" y="6409312"/>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2068524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83994F-BD94-49AF-A9FE-182FEC52EE69}"/>
              </a:ext>
            </a:extLst>
          </p:cNvPr>
          <p:cNvPicPr>
            <a:picLocks noChangeAspect="1"/>
          </p:cNvPicPr>
          <p:nvPr/>
        </p:nvPicPr>
        <p:blipFill>
          <a:blip r:embed="rId2"/>
          <a:stretch>
            <a:fillRect/>
          </a:stretch>
        </p:blipFill>
        <p:spPr>
          <a:xfrm>
            <a:off x="0" y="1063675"/>
            <a:ext cx="12192000" cy="4730650"/>
          </a:xfrm>
          <a:prstGeom prst="rect">
            <a:avLst/>
          </a:prstGeom>
        </p:spPr>
      </p:pic>
      <p:sp>
        <p:nvSpPr>
          <p:cNvPr id="3" name="Arrow: Striped Right 2">
            <a:extLst>
              <a:ext uri="{FF2B5EF4-FFF2-40B4-BE49-F238E27FC236}">
                <a16:creationId xmlns:a16="http://schemas.microsoft.com/office/drawing/2014/main" id="{37352233-AEE8-45F1-BF9D-22F04AC86BAD}"/>
              </a:ext>
            </a:extLst>
          </p:cNvPr>
          <p:cNvSpPr/>
          <p:nvPr/>
        </p:nvSpPr>
        <p:spPr bwMode="auto">
          <a:xfrm rot="18760662">
            <a:off x="10779123" y="2313692"/>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
        <p:nvSpPr>
          <p:cNvPr id="4" name="TextBox 3">
            <a:extLst>
              <a:ext uri="{FF2B5EF4-FFF2-40B4-BE49-F238E27FC236}">
                <a16:creationId xmlns:a16="http://schemas.microsoft.com/office/drawing/2014/main" id="{AC5C641D-8964-464E-A164-573C1FFC0716}"/>
              </a:ext>
            </a:extLst>
          </p:cNvPr>
          <p:cNvSpPr txBox="1"/>
          <p:nvPr/>
        </p:nvSpPr>
        <p:spPr>
          <a:xfrm>
            <a:off x="1828800" y="2743200"/>
            <a:ext cx="5181600" cy="461665"/>
          </a:xfrm>
          <a:prstGeom prst="rect">
            <a:avLst/>
          </a:prstGeom>
        </p:spPr>
        <p:txBody>
          <a:bodyPr wrap="square" rtlCol="0">
            <a:spAutoFit/>
          </a:bodyPr>
          <a:lstStyle/>
          <a:p>
            <a:r>
              <a:rPr lang="en-SG"/>
              <a:t>Take note where it save to.</a:t>
            </a:r>
          </a:p>
        </p:txBody>
      </p:sp>
      <p:sp>
        <p:nvSpPr>
          <p:cNvPr id="8" name="Arrow: Striped Right 7">
            <a:extLst>
              <a:ext uri="{FF2B5EF4-FFF2-40B4-BE49-F238E27FC236}">
                <a16:creationId xmlns:a16="http://schemas.microsoft.com/office/drawing/2014/main" id="{06482C61-3243-4D57-86A6-87F8A1F6D25A}"/>
              </a:ext>
            </a:extLst>
          </p:cNvPr>
          <p:cNvSpPr/>
          <p:nvPr/>
        </p:nvSpPr>
        <p:spPr bwMode="auto">
          <a:xfrm rot="10800000">
            <a:off x="969523" y="2743200"/>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883229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BD3E5C-14DC-4EB0-89EF-F4C04F0B4DA6}"/>
              </a:ext>
            </a:extLst>
          </p:cNvPr>
          <p:cNvPicPr>
            <a:picLocks noChangeAspect="1"/>
          </p:cNvPicPr>
          <p:nvPr/>
        </p:nvPicPr>
        <p:blipFill>
          <a:blip r:embed="rId2"/>
          <a:stretch>
            <a:fillRect/>
          </a:stretch>
        </p:blipFill>
        <p:spPr>
          <a:xfrm>
            <a:off x="3414712" y="1033462"/>
            <a:ext cx="5362575" cy="4791075"/>
          </a:xfrm>
          <a:prstGeom prst="rect">
            <a:avLst/>
          </a:prstGeom>
        </p:spPr>
      </p:pic>
    </p:spTree>
    <p:extLst>
      <p:ext uri="{BB962C8B-B14F-4D97-AF65-F5344CB8AC3E}">
        <p14:creationId xmlns:p14="http://schemas.microsoft.com/office/powerpoint/2010/main" val="4046356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014413"/>
            <a:ext cx="9448800" cy="5181600"/>
          </a:xfrm>
          <a:prstGeom prst="rect">
            <a:avLst/>
          </a:prstGeom>
        </p:spPr>
        <p:txBody>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895350" indent="-895350">
              <a:buNone/>
            </a:pPr>
            <a:r>
              <a:rPr lang="en-SG" sz="2000" kern="0"/>
              <a:t>Go back to the </a:t>
            </a:r>
            <a:r>
              <a:rPr lang="en-SG" sz="2000" kern="0" err="1"/>
              <a:t>meterpreter</a:t>
            </a:r>
            <a:r>
              <a:rPr lang="en-SG" sz="2000" kern="0"/>
              <a:t>, change the directory to where the image is stored. </a:t>
            </a:r>
          </a:p>
          <a:p>
            <a:pPr marL="895350" indent="-895350">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r>
              <a:rPr lang="en-SG" sz="2000" kern="0"/>
              <a:t>Open another terminal shell to check the contents of the Downloads folder if need to.</a:t>
            </a:r>
          </a:p>
          <a:p>
            <a:pPr marL="896938" indent="-896938">
              <a:buNone/>
            </a:pPr>
            <a:endParaRPr lang="en-SG" sz="2000" kern="0"/>
          </a:p>
          <a:p>
            <a:pPr marL="896938" indent="-896938">
              <a:buNone/>
            </a:pPr>
            <a:endParaRPr lang="en-SG" sz="2000" kern="0"/>
          </a:p>
          <a:p>
            <a:endParaRPr lang="en-SG" sz="2000" kern="0"/>
          </a:p>
        </p:txBody>
      </p:sp>
      <p:pic>
        <p:nvPicPr>
          <p:cNvPr id="2" name="Picture 1">
            <a:extLst>
              <a:ext uri="{FF2B5EF4-FFF2-40B4-BE49-F238E27FC236}">
                <a16:creationId xmlns:a16="http://schemas.microsoft.com/office/drawing/2014/main" id="{F1CDD29B-7F7D-4CA1-A461-FD8EE34CCBBD}"/>
              </a:ext>
            </a:extLst>
          </p:cNvPr>
          <p:cNvPicPr>
            <a:picLocks noChangeAspect="1"/>
          </p:cNvPicPr>
          <p:nvPr/>
        </p:nvPicPr>
        <p:blipFill>
          <a:blip r:embed="rId2"/>
          <a:stretch>
            <a:fillRect/>
          </a:stretch>
        </p:blipFill>
        <p:spPr>
          <a:xfrm>
            <a:off x="1438275" y="1676400"/>
            <a:ext cx="3743325" cy="1571625"/>
          </a:xfrm>
          <a:prstGeom prst="rect">
            <a:avLst/>
          </a:prstGeom>
        </p:spPr>
      </p:pic>
      <p:pic>
        <p:nvPicPr>
          <p:cNvPr id="3" name="Picture 2">
            <a:extLst>
              <a:ext uri="{FF2B5EF4-FFF2-40B4-BE49-F238E27FC236}">
                <a16:creationId xmlns:a16="http://schemas.microsoft.com/office/drawing/2014/main" id="{719E2397-54E1-40E6-BB33-B8E4B52C36F1}"/>
              </a:ext>
            </a:extLst>
          </p:cNvPr>
          <p:cNvPicPr>
            <a:picLocks noChangeAspect="1"/>
          </p:cNvPicPr>
          <p:nvPr/>
        </p:nvPicPr>
        <p:blipFill>
          <a:blip r:embed="rId3"/>
          <a:stretch>
            <a:fillRect/>
          </a:stretch>
        </p:blipFill>
        <p:spPr>
          <a:xfrm>
            <a:off x="1371600" y="4343400"/>
            <a:ext cx="5324475" cy="1666875"/>
          </a:xfrm>
          <a:prstGeom prst="rect">
            <a:avLst/>
          </a:prstGeom>
        </p:spPr>
      </p:pic>
    </p:spTree>
    <p:extLst>
      <p:ext uri="{BB962C8B-B14F-4D97-AF65-F5344CB8AC3E}">
        <p14:creationId xmlns:p14="http://schemas.microsoft.com/office/powerpoint/2010/main" val="423088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D1C9C7-92FC-4204-BEB7-22E486F83C82}"/>
              </a:ext>
            </a:extLst>
          </p:cNvPr>
          <p:cNvPicPr>
            <a:picLocks noChangeAspect="1"/>
          </p:cNvPicPr>
          <p:nvPr/>
        </p:nvPicPr>
        <p:blipFill>
          <a:blip r:embed="rId2"/>
          <a:stretch>
            <a:fillRect/>
          </a:stretch>
        </p:blipFill>
        <p:spPr>
          <a:xfrm>
            <a:off x="3058301" y="457200"/>
            <a:ext cx="6075398" cy="5524500"/>
          </a:xfrm>
          <a:prstGeom prst="rect">
            <a:avLst/>
          </a:prstGeom>
        </p:spPr>
      </p:pic>
      <p:sp>
        <p:nvSpPr>
          <p:cNvPr id="3" name="Arrow: Striped Right 2">
            <a:extLst>
              <a:ext uri="{FF2B5EF4-FFF2-40B4-BE49-F238E27FC236}">
                <a16:creationId xmlns:a16="http://schemas.microsoft.com/office/drawing/2014/main" id="{E1B26A3B-D51C-4591-8D4F-4C4BB2CAEF9E}"/>
              </a:ext>
            </a:extLst>
          </p:cNvPr>
          <p:cNvSpPr/>
          <p:nvPr/>
        </p:nvSpPr>
        <p:spPr bwMode="auto">
          <a:xfrm rot="213319">
            <a:off x="2376689" y="3274886"/>
            <a:ext cx="914400" cy="495660"/>
          </a:xfrm>
          <a:prstGeom prst="striped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SG" sz="2400" b="0" i="0" u="none" strike="noStrike" cap="none" normalizeH="0" baseline="0">
              <a:ln>
                <a:noFill/>
              </a:ln>
              <a:solidFill>
                <a:schemeClr val="tx1"/>
              </a:solidFill>
              <a:effectLst/>
              <a:uFillTx/>
              <a:latin typeface="Verdana" pitchFamily="34" charset="0"/>
            </a:endParaRPr>
          </a:p>
        </p:txBody>
      </p:sp>
    </p:spTree>
    <p:extLst>
      <p:ext uri="{BB962C8B-B14F-4D97-AF65-F5344CB8AC3E}">
        <p14:creationId xmlns:p14="http://schemas.microsoft.com/office/powerpoint/2010/main" val="2425410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838200"/>
            <a:ext cx="8153400" cy="5181600"/>
          </a:xfrm>
          <a:prstGeom prst="rect">
            <a:avLst/>
          </a:prstGeom>
        </p:spPr>
        <p:txBody>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0" indent="0">
              <a:buNone/>
            </a:pPr>
            <a:r>
              <a:rPr lang="en-SG" sz="2000" kern="0"/>
              <a:t>Upload the Image to the folder you have created on the Desktop of the remote machine.</a:t>
            </a:r>
          </a:p>
          <a:p>
            <a:pPr marL="895350" indent="-895350">
              <a:buNone/>
            </a:pPr>
            <a:endParaRPr lang="en-SG" sz="2000" kern="0"/>
          </a:p>
          <a:p>
            <a:pPr marL="895350" indent="-895350">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r>
              <a:rPr lang="en-SG" sz="2000" kern="0"/>
              <a:t>	</a:t>
            </a:r>
          </a:p>
          <a:p>
            <a:pPr marL="896938" indent="-896938">
              <a:buNone/>
            </a:pPr>
            <a:endParaRPr lang="en-SG" sz="2000" kern="0"/>
          </a:p>
          <a:p>
            <a:pPr marL="896938" indent="-896938">
              <a:buNone/>
            </a:pPr>
            <a:endParaRPr lang="en-SG" sz="2000" kern="0"/>
          </a:p>
          <a:p>
            <a:endParaRPr lang="en-SG" sz="2000" kern="0"/>
          </a:p>
        </p:txBody>
      </p:sp>
      <p:pic>
        <p:nvPicPr>
          <p:cNvPr id="3" name="Picture 2">
            <a:extLst>
              <a:ext uri="{FF2B5EF4-FFF2-40B4-BE49-F238E27FC236}">
                <a16:creationId xmlns:a16="http://schemas.microsoft.com/office/drawing/2014/main" id="{0A95526A-1E8D-4C95-9B78-50B558D6A3F0}"/>
              </a:ext>
            </a:extLst>
          </p:cNvPr>
          <p:cNvPicPr>
            <a:picLocks noChangeAspect="1"/>
          </p:cNvPicPr>
          <p:nvPr/>
        </p:nvPicPr>
        <p:blipFill>
          <a:blip r:embed="rId2"/>
          <a:stretch>
            <a:fillRect/>
          </a:stretch>
        </p:blipFill>
        <p:spPr>
          <a:xfrm>
            <a:off x="1447800" y="1600200"/>
            <a:ext cx="9944100" cy="3343275"/>
          </a:xfrm>
          <a:prstGeom prst="rect">
            <a:avLst/>
          </a:prstGeom>
        </p:spPr>
      </p:pic>
    </p:spTree>
    <p:extLst>
      <p:ext uri="{BB962C8B-B14F-4D97-AF65-F5344CB8AC3E}">
        <p14:creationId xmlns:p14="http://schemas.microsoft.com/office/powerpoint/2010/main" val="3920902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4F637-DC31-4311-BCB0-10FF03360770}"/>
              </a:ext>
            </a:extLst>
          </p:cNvPr>
          <p:cNvPicPr>
            <a:picLocks noChangeAspect="1"/>
          </p:cNvPicPr>
          <p:nvPr/>
        </p:nvPicPr>
        <p:blipFill>
          <a:blip r:embed="rId2"/>
          <a:stretch>
            <a:fillRect/>
          </a:stretch>
        </p:blipFill>
        <p:spPr>
          <a:xfrm>
            <a:off x="1576387" y="1885950"/>
            <a:ext cx="9039225" cy="3086100"/>
          </a:xfrm>
          <a:prstGeom prst="rect">
            <a:avLst/>
          </a:prstGeom>
        </p:spPr>
      </p:pic>
    </p:spTree>
    <p:extLst>
      <p:ext uri="{BB962C8B-B14F-4D97-AF65-F5344CB8AC3E}">
        <p14:creationId xmlns:p14="http://schemas.microsoft.com/office/powerpoint/2010/main" val="1634026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BF7E3-A48E-4A96-AAE6-8366B2A54537}"/>
              </a:ext>
            </a:extLst>
          </p:cNvPr>
          <p:cNvPicPr>
            <a:picLocks noChangeAspect="1"/>
          </p:cNvPicPr>
          <p:nvPr/>
        </p:nvPicPr>
        <p:blipFill>
          <a:blip r:embed="rId2"/>
          <a:stretch>
            <a:fillRect/>
          </a:stretch>
        </p:blipFill>
        <p:spPr>
          <a:xfrm>
            <a:off x="1443037" y="2157412"/>
            <a:ext cx="9305925" cy="2543175"/>
          </a:xfrm>
          <a:prstGeom prst="rect">
            <a:avLst/>
          </a:prstGeom>
        </p:spPr>
      </p:pic>
    </p:spTree>
    <p:extLst>
      <p:ext uri="{BB962C8B-B14F-4D97-AF65-F5344CB8AC3E}">
        <p14:creationId xmlns:p14="http://schemas.microsoft.com/office/powerpoint/2010/main" val="135002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52400" y="0"/>
            <a:ext cx="8991600" cy="685800"/>
          </a:xfrm>
          <a:prstGeom prst="rect">
            <a:avLst/>
          </a:prstGeom>
        </p:spPr>
        <p:txBody>
          <a:bodyPr/>
          <a:lst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5pPr>
            <a:lvl6pPr marL="457189"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6pPr>
            <a:lvl7pPr marL="914377"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7pPr>
            <a:lvl8pPr marL="1371566"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8pPr>
            <a:lvl9pPr marL="1828754" algn="l" rtl="0" eaLnBrk="0" fontAlgn="base" hangingPunct="0">
              <a:spcBef>
                <a:spcPct val="0"/>
              </a:spcBef>
              <a:spcAft>
                <a:spcPct val="0"/>
              </a:spcAft>
              <a:defRPr kumimoji="1" sz="3600" b="1">
                <a:solidFill>
                  <a:schemeClr val="bg1"/>
                </a:solidFill>
                <a:effectLst>
                  <a:outerShdw blurRad="38100" dist="38100" dir="2700000" algn="tl">
                    <a:srgbClr val="C0C0C0"/>
                  </a:outerShdw>
                </a:effectLst>
                <a:uFillTx/>
                <a:latin typeface="Tahoma" pitchFamily="34" charset="0"/>
              </a:defRPr>
            </a:lvl9pPr>
          </a:lstStyle>
          <a:p>
            <a:r>
              <a:rPr lang="en-US" sz="3200" b="0" kern="0"/>
              <a:t>Contents</a:t>
            </a:r>
          </a:p>
        </p:txBody>
      </p:sp>
      <p:sp>
        <p:nvSpPr>
          <p:cNvPr id="4" name="Content Placeholder 4"/>
          <p:cNvSpPr txBox="1">
            <a:spLocks/>
          </p:cNvSpPr>
          <p:nvPr/>
        </p:nvSpPr>
        <p:spPr>
          <a:xfrm>
            <a:off x="457200" y="990600"/>
            <a:ext cx="11049000" cy="5181600"/>
          </a:xfrm>
          <a:prstGeom prst="rect">
            <a:avLst/>
          </a:prstGeom>
        </p:spPr>
        <p:txBody>
          <a:bodyPr lIns="91440" tIns="45720" rIns="91440" bIns="45720" anchor="t"/>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r>
              <a:rPr lang="en-US" sz="2400"/>
              <a:t>Practical Tasks</a:t>
            </a:r>
          </a:p>
          <a:p>
            <a:pPr lvl="1"/>
            <a:r>
              <a:rPr lang="en-US" sz="2000"/>
              <a:t>Task 1 – Start Metasploit in Kali Linux and Search for MS08-076 exploit</a:t>
            </a:r>
          </a:p>
          <a:p>
            <a:pPr lvl="2"/>
            <a:r>
              <a:rPr lang="en-US" sz="1600"/>
              <a:t>Question P1.1</a:t>
            </a:r>
          </a:p>
          <a:p>
            <a:pPr lvl="1"/>
            <a:r>
              <a:rPr lang="en-US" sz="2000"/>
              <a:t>Task 2 – Use the MS87-076 Exploit and set its Options</a:t>
            </a:r>
          </a:p>
          <a:p>
            <a:pPr lvl="1"/>
            <a:r>
              <a:rPr lang="en-US" sz="2000"/>
              <a:t>Task 3 – Penetrate into the Target XP VM</a:t>
            </a:r>
            <a:endParaRPr lang="en-SG" sz="2000"/>
          </a:p>
          <a:p>
            <a:pPr lvl="1"/>
            <a:r>
              <a:rPr lang="en-US" sz="2000"/>
              <a:t>Task 4 – Exploring the Exploited Machine using </a:t>
            </a:r>
            <a:r>
              <a:rPr lang="en-US" sz="2000" err="1"/>
              <a:t>Metepreter’s</a:t>
            </a:r>
            <a:r>
              <a:rPr lang="en-US" sz="2000"/>
              <a:t> commands</a:t>
            </a:r>
            <a:endParaRPr lang="en-SG" sz="2000"/>
          </a:p>
          <a:p>
            <a:pPr lvl="1"/>
            <a:r>
              <a:rPr lang="en-US" sz="2000"/>
              <a:t>Task 5 – Exploring the Exploited Machine using DOS’s commands</a:t>
            </a:r>
            <a:endParaRPr lang="en-SG" sz="2000"/>
          </a:p>
          <a:p>
            <a:pPr lvl="1"/>
            <a:r>
              <a:rPr lang="en-US" sz="2000"/>
              <a:t>Task 6 – Upload a file to the Remote Machine</a:t>
            </a:r>
            <a:endParaRPr lang="en-SG" sz="2000"/>
          </a:p>
          <a:p>
            <a:pPr lvl="1"/>
            <a:r>
              <a:rPr lang="en-US" sz="2000"/>
              <a:t>Task 7 - Exploring other Payload available in Metasploit</a:t>
            </a:r>
            <a:endParaRPr lang="en-SG" sz="2000"/>
          </a:p>
          <a:p>
            <a:pPr marL="342265" indent="-342265"/>
            <a:r>
              <a:rPr lang="en-SG" sz="2400"/>
              <a:t>Challenge</a:t>
            </a:r>
          </a:p>
        </p:txBody>
      </p:sp>
    </p:spTree>
    <p:extLst>
      <p:ext uri="{BB962C8B-B14F-4D97-AF65-F5344CB8AC3E}">
        <p14:creationId xmlns:p14="http://schemas.microsoft.com/office/powerpoint/2010/main" val="15204879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893584"/>
            <a:ext cx="8153400" cy="5181600"/>
          </a:xfrm>
          <a:prstGeom prst="rect">
            <a:avLst/>
          </a:prstGeom>
        </p:spPr>
        <p:txBody>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895350" indent="-895350">
              <a:buNone/>
            </a:pPr>
            <a:r>
              <a:rPr lang="en-SG" sz="2000" kern="0"/>
              <a:t>Step 6. 	Type “quit” to exit the </a:t>
            </a:r>
            <a:r>
              <a:rPr lang="en-SG" sz="2000" kern="0" err="1"/>
              <a:t>meterpreter</a:t>
            </a:r>
            <a:r>
              <a:rPr lang="en-SG" sz="2000" kern="0"/>
              <a:t> …</a:t>
            </a:r>
          </a:p>
          <a:p>
            <a:pPr marL="895350" indent="-895350">
              <a:buNone/>
            </a:pPr>
            <a:endParaRPr lang="en-SG" sz="2000" kern="0"/>
          </a:p>
          <a:p>
            <a:pPr marL="895350" indent="-895350">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r>
              <a:rPr lang="en-SG" sz="2000" kern="0"/>
              <a:t>	</a:t>
            </a:r>
          </a:p>
          <a:p>
            <a:pPr marL="896938" indent="-896938">
              <a:buNone/>
            </a:pPr>
            <a:endParaRPr lang="en-SG" sz="2000" kern="0"/>
          </a:p>
          <a:p>
            <a:pPr marL="896938" indent="-896938">
              <a:buNone/>
            </a:pPr>
            <a:endParaRPr lang="en-SG" sz="2000" kern="0"/>
          </a:p>
          <a:p>
            <a:endParaRPr lang="en-SG" sz="2000" kern="0"/>
          </a:p>
        </p:txBody>
      </p:sp>
      <p:pic>
        <p:nvPicPr>
          <p:cNvPr id="7" name="Picture 6">
            <a:extLst>
              <a:ext uri="{FF2B5EF4-FFF2-40B4-BE49-F238E27FC236}">
                <a16:creationId xmlns:a16="http://schemas.microsoft.com/office/drawing/2014/main" id="{C7AFD4C2-49CB-4935-B13E-2EC052C885C0}"/>
              </a:ext>
            </a:extLst>
          </p:cNvPr>
          <p:cNvPicPr>
            <a:picLocks noChangeAspect="1"/>
          </p:cNvPicPr>
          <p:nvPr/>
        </p:nvPicPr>
        <p:blipFill>
          <a:blip r:embed="rId2"/>
          <a:stretch>
            <a:fillRect/>
          </a:stretch>
        </p:blipFill>
        <p:spPr>
          <a:xfrm>
            <a:off x="1600200" y="1524000"/>
            <a:ext cx="2638425" cy="514350"/>
          </a:xfrm>
          <a:prstGeom prst="rect">
            <a:avLst/>
          </a:prstGeom>
        </p:spPr>
      </p:pic>
    </p:spTree>
    <p:extLst>
      <p:ext uri="{BB962C8B-B14F-4D97-AF65-F5344CB8AC3E}">
        <p14:creationId xmlns:p14="http://schemas.microsoft.com/office/powerpoint/2010/main" val="1633595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893584"/>
            <a:ext cx="8153400" cy="5181600"/>
          </a:xfrm>
          <a:prstGeom prst="rect">
            <a:avLst/>
          </a:prstGeom>
        </p:spPr>
        <p:txBody>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895350" indent="-895350">
              <a:buNone/>
            </a:pPr>
            <a:r>
              <a:rPr lang="en-SG" sz="2000" kern="0"/>
              <a:t>Go the Windows XP VM and check if the image has been uploaded.</a:t>
            </a:r>
          </a:p>
          <a:p>
            <a:pPr marL="895350" indent="-895350">
              <a:buNone/>
            </a:pPr>
            <a:endParaRPr lang="en-SG" sz="2000" kern="0"/>
          </a:p>
          <a:p>
            <a:pPr marL="895350" indent="-895350">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endParaRPr lang="en-SG" sz="2000" kern="0"/>
          </a:p>
          <a:p>
            <a:pPr marL="896938" indent="-896938">
              <a:buNone/>
            </a:pPr>
            <a:r>
              <a:rPr lang="en-SG" sz="2000" kern="0"/>
              <a:t>	</a:t>
            </a:r>
          </a:p>
          <a:p>
            <a:pPr marL="896938" indent="-896938">
              <a:buNone/>
            </a:pPr>
            <a:endParaRPr lang="en-SG" sz="2000" kern="0"/>
          </a:p>
          <a:p>
            <a:pPr marL="896938" indent="-896938">
              <a:buNone/>
            </a:pPr>
            <a:endParaRPr lang="en-SG" sz="2000" kern="0"/>
          </a:p>
          <a:p>
            <a:endParaRPr lang="en-SG" sz="2000" kern="0"/>
          </a:p>
        </p:txBody>
      </p:sp>
      <p:pic>
        <p:nvPicPr>
          <p:cNvPr id="5" name="Picture 4">
            <a:extLst>
              <a:ext uri="{FF2B5EF4-FFF2-40B4-BE49-F238E27FC236}">
                <a16:creationId xmlns:a16="http://schemas.microsoft.com/office/drawing/2014/main" id="{644C5B67-B797-4081-AE2B-34A0728D585D}"/>
              </a:ext>
            </a:extLst>
          </p:cNvPr>
          <p:cNvPicPr>
            <a:picLocks noChangeAspect="1"/>
          </p:cNvPicPr>
          <p:nvPr/>
        </p:nvPicPr>
        <p:blipFill>
          <a:blip r:embed="rId2"/>
          <a:stretch>
            <a:fillRect/>
          </a:stretch>
        </p:blipFill>
        <p:spPr>
          <a:xfrm>
            <a:off x="1546089" y="1439131"/>
            <a:ext cx="7081837" cy="4562574"/>
          </a:xfrm>
          <a:prstGeom prst="rect">
            <a:avLst/>
          </a:prstGeom>
        </p:spPr>
      </p:pic>
      <p:sp>
        <p:nvSpPr>
          <p:cNvPr id="3" name="Right Arrow 2"/>
          <p:cNvSpPr/>
          <p:nvPr/>
        </p:nvSpPr>
        <p:spPr bwMode="auto">
          <a:xfrm rot="18553817">
            <a:off x="4597039" y="4023758"/>
            <a:ext cx="730768" cy="609600"/>
          </a:xfrm>
          <a:prstGeom prst="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en-SG">
              <a:solidFill>
                <a:schemeClr val="tx1"/>
              </a:solidFill>
              <a:latin typeface="Verdana" pitchFamily="34" charset="0"/>
            </a:endParaRPr>
          </a:p>
        </p:txBody>
      </p:sp>
      <p:sp>
        <p:nvSpPr>
          <p:cNvPr id="6" name="Rectangle 5">
            <a:extLst>
              <a:ext uri="{FF2B5EF4-FFF2-40B4-BE49-F238E27FC236}">
                <a16:creationId xmlns:a16="http://schemas.microsoft.com/office/drawing/2014/main" id="{119925DC-F3A2-469C-A0B0-A850537B2AF2}"/>
              </a:ext>
            </a:extLst>
          </p:cNvPr>
          <p:cNvSpPr/>
          <p:nvPr/>
        </p:nvSpPr>
        <p:spPr>
          <a:xfrm>
            <a:off x="5867400" y="5683967"/>
            <a:ext cx="2464136" cy="338554"/>
          </a:xfrm>
          <a:prstGeom prst="rect">
            <a:avLst/>
          </a:prstGeom>
        </p:spPr>
        <p:txBody>
          <a:bodyPr wrap="none">
            <a:spAutoFit/>
          </a:bodyPr>
          <a:lstStyle/>
          <a:p>
            <a:r>
              <a:rPr lang="en-SG" sz="1600" b="1"/>
              <a:t>--- End of Task 6 ---</a:t>
            </a:r>
          </a:p>
        </p:txBody>
      </p:sp>
    </p:spTree>
    <p:extLst>
      <p:ext uri="{BB962C8B-B14F-4D97-AF65-F5344CB8AC3E}">
        <p14:creationId xmlns:p14="http://schemas.microsoft.com/office/powerpoint/2010/main" val="1145332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667000"/>
            <a:ext cx="7772400" cy="1524000"/>
          </a:xfrm>
        </p:spPr>
        <p:txBody>
          <a:bodyPr/>
          <a:lstStyle/>
          <a:p>
            <a:pPr algn="ctr"/>
            <a:r>
              <a:rPr lang="en-US" sz="4000"/>
              <a:t>Task 7 - Exploring other Payload available in Metasploit</a:t>
            </a:r>
            <a:endParaRPr lang="en-SG" sz="4000"/>
          </a:p>
        </p:txBody>
      </p:sp>
    </p:spTree>
    <p:extLst>
      <p:ext uri="{BB962C8B-B14F-4D97-AF65-F5344CB8AC3E}">
        <p14:creationId xmlns:p14="http://schemas.microsoft.com/office/powerpoint/2010/main" val="4294066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a:t>Task 7 - Exploring the Payload Available in Metasploit</a:t>
            </a:r>
            <a:endParaRPr lang="en-SG" sz="2000"/>
          </a:p>
        </p:txBody>
      </p:sp>
      <p:sp>
        <p:nvSpPr>
          <p:cNvPr id="3" name="Content Placeholder 2"/>
          <p:cNvSpPr>
            <a:spLocks noGrp="1"/>
          </p:cNvSpPr>
          <p:nvPr>
            <p:ph idx="1"/>
          </p:nvPr>
        </p:nvSpPr>
        <p:spPr/>
        <p:txBody>
          <a:bodyPr/>
          <a:lstStyle/>
          <a:p>
            <a:pPr marL="0" indent="0">
              <a:buNone/>
            </a:pPr>
            <a:r>
              <a:rPr lang="en-SG" sz="2000"/>
              <a:t>Payload is the action that happens after the vulnerability is exploited.  It is like choosing how you want to interact with the compromised target when the exploit is triggered successfully.  Type the following command to search for payload that will return a “Windows Command Shell”. </a:t>
            </a:r>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6" name="Picture 5">
            <a:extLst>
              <a:ext uri="{FF2B5EF4-FFF2-40B4-BE49-F238E27FC236}">
                <a16:creationId xmlns:a16="http://schemas.microsoft.com/office/drawing/2014/main" id="{A8F042AC-6937-4060-A9BA-EF589B8455D5}"/>
              </a:ext>
            </a:extLst>
          </p:cNvPr>
          <p:cNvPicPr>
            <a:picLocks noChangeAspect="1"/>
          </p:cNvPicPr>
          <p:nvPr/>
        </p:nvPicPr>
        <p:blipFill>
          <a:blip r:embed="rId2"/>
          <a:stretch>
            <a:fillRect/>
          </a:stretch>
        </p:blipFill>
        <p:spPr>
          <a:xfrm>
            <a:off x="-3243" y="2514600"/>
            <a:ext cx="12192000" cy="3472323"/>
          </a:xfrm>
          <a:prstGeom prst="rect">
            <a:avLst/>
          </a:prstGeom>
        </p:spPr>
      </p:pic>
    </p:spTree>
    <p:extLst>
      <p:ext uri="{BB962C8B-B14F-4D97-AF65-F5344CB8AC3E}">
        <p14:creationId xmlns:p14="http://schemas.microsoft.com/office/powerpoint/2010/main" val="3844354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10210800" cy="5181600"/>
          </a:xfrm>
        </p:spPr>
        <p:txBody>
          <a:bodyPr/>
          <a:lstStyle/>
          <a:p>
            <a:pPr marL="901700" indent="-901700">
              <a:buNone/>
            </a:pPr>
            <a:r>
              <a:rPr lang="en-US" sz="2000"/>
              <a:t>Set “windows/shell/</a:t>
            </a:r>
            <a:r>
              <a:rPr lang="en-US" sz="2000" err="1"/>
              <a:t>bind_tcp</a:t>
            </a:r>
            <a:r>
              <a:rPr lang="en-US" sz="2000"/>
              <a:t>” to penetrate into Windows XP. </a:t>
            </a:r>
            <a:endParaRPr lang="en-SG" sz="2000"/>
          </a:p>
          <a:p>
            <a:pPr marL="895350" indent="-895350">
              <a:buNone/>
            </a:pPr>
            <a:endParaRPr lang="en-SG" sz="2000"/>
          </a:p>
          <a:p>
            <a:pPr marL="895350" indent="-895350">
              <a:buNone/>
            </a:pPr>
            <a:endParaRPr lang="en-SG" sz="2000"/>
          </a:p>
          <a:p>
            <a:pPr marL="895350" indent="-895350">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endParaRPr lang="en-SG" sz="2000"/>
          </a:p>
          <a:p>
            <a:endParaRPr lang="en-SG" sz="2000"/>
          </a:p>
        </p:txBody>
      </p:sp>
      <p:pic>
        <p:nvPicPr>
          <p:cNvPr id="2" name="Picture 1"/>
          <p:cNvPicPr>
            <a:picLocks noChangeAspect="1"/>
          </p:cNvPicPr>
          <p:nvPr/>
        </p:nvPicPr>
        <p:blipFill>
          <a:blip r:embed="rId2"/>
          <a:stretch>
            <a:fillRect/>
          </a:stretch>
        </p:blipFill>
        <p:spPr>
          <a:xfrm>
            <a:off x="1282552" y="1600200"/>
            <a:ext cx="9473078" cy="3095625"/>
          </a:xfrm>
          <a:prstGeom prst="rect">
            <a:avLst/>
          </a:prstGeom>
        </p:spPr>
      </p:pic>
      <p:sp>
        <p:nvSpPr>
          <p:cNvPr id="5" name="Content Placeholder 2"/>
          <p:cNvSpPr txBox="1">
            <a:spLocks/>
          </p:cNvSpPr>
          <p:nvPr/>
        </p:nvSpPr>
        <p:spPr bwMode="auto">
          <a:xfrm>
            <a:off x="609600" y="4953000"/>
            <a:ext cx="5588000" cy="5181600"/>
          </a:xfrm>
          <a:prstGeom prst="rect">
            <a:avLst/>
          </a:prstGeom>
          <a:noFill/>
          <a:ln>
            <a:noFill/>
          </a:ln>
        </p:spPr>
        <p:txBody>
          <a:bodyPr vert="horz" wrap="square" lIns="91440" tIns="45720" rIns="91440" bIns="45720" numCol="1" anchor="t" anchorCtr="0" compatLnSpc="1">
            <a:prstTxWarp prst="textNoShape">
              <a:avLst/>
            </a:prstTxWarp>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901700" indent="-901700">
              <a:buFont typeface="Wingdings" panose="05000000000000000000" pitchFamily="2" charset="2"/>
              <a:buNone/>
            </a:pPr>
            <a:r>
              <a:rPr lang="en-US" sz="2000" kern="0"/>
              <a:t>Do you still get the </a:t>
            </a:r>
            <a:r>
              <a:rPr lang="en-US" sz="2000" kern="0" err="1"/>
              <a:t>Metepreter</a:t>
            </a:r>
            <a:r>
              <a:rPr lang="en-US" sz="2000" kern="0"/>
              <a:t> Shell ?</a:t>
            </a:r>
          </a:p>
          <a:p>
            <a:pPr marL="901700" indent="-901700">
              <a:buFont typeface="Wingdings" panose="05000000000000000000" pitchFamily="2" charset="2"/>
              <a:buNone/>
            </a:pPr>
            <a:endParaRPr lang="en-US" sz="2000" kern="0"/>
          </a:p>
          <a:p>
            <a:pPr marL="901700" indent="-901700">
              <a:buFont typeface="Wingdings" panose="05000000000000000000" pitchFamily="2" charset="2"/>
              <a:buNone/>
            </a:pPr>
            <a:endParaRPr lang="en-US" sz="2000" kern="0"/>
          </a:p>
          <a:p>
            <a:pPr marL="901700" indent="-901700">
              <a:buFont typeface="Wingdings" panose="05000000000000000000" pitchFamily="2" charset="2"/>
              <a:buNone/>
            </a:pPr>
            <a:endParaRPr lang="en-US" sz="2000" kern="0"/>
          </a:p>
          <a:p>
            <a:pPr marL="901700" indent="-901700">
              <a:buFont typeface="Wingdings" panose="05000000000000000000" pitchFamily="2" charset="2"/>
              <a:buNone/>
            </a:pPr>
            <a:endParaRPr lang="en-US" sz="2000" kern="0"/>
          </a:p>
          <a:p>
            <a:pPr marL="901700" indent="-90170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r>
              <a:rPr lang="en-SG" sz="2000" kern="0"/>
              <a:t>	</a:t>
            </a:r>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endParaRPr lang="en-SG" sz="2000" kern="0"/>
          </a:p>
        </p:txBody>
      </p:sp>
      <p:sp>
        <p:nvSpPr>
          <p:cNvPr id="6" name="Content Placeholder 2"/>
          <p:cNvSpPr txBox="1">
            <a:spLocks/>
          </p:cNvSpPr>
          <p:nvPr/>
        </p:nvSpPr>
        <p:spPr bwMode="auto">
          <a:xfrm>
            <a:off x="598170" y="5538788"/>
            <a:ext cx="4521200" cy="609600"/>
          </a:xfrm>
          <a:prstGeom prst="rect">
            <a:avLst/>
          </a:prstGeom>
          <a:noFill/>
          <a:ln>
            <a:noFill/>
          </a:ln>
        </p:spPr>
        <p:txBody>
          <a:bodyPr vert="horz" wrap="square" lIns="91440" tIns="45720" rIns="91440" bIns="45720" numCol="1" anchor="t" anchorCtr="0" compatLnSpc="1">
            <a:prstTxWarp prst="textNoShape">
              <a:avLst/>
            </a:prstTxWarp>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uFillTx/>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uFillTx/>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uFillTx/>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uFillTx/>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uFillTx/>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uFillTx/>
                <a:latin typeface="+mn-lt"/>
              </a:defRPr>
            </a:lvl9pPr>
          </a:lstStyle>
          <a:p>
            <a:pPr marL="901700" indent="-901700">
              <a:buFont typeface="Wingdings" panose="05000000000000000000" pitchFamily="2" charset="2"/>
              <a:buNone/>
            </a:pPr>
            <a:r>
              <a:rPr lang="en-US" sz="2000" kern="0"/>
              <a:t>Press &lt;ctrl&gt;&lt;c&gt; to terminate the session.</a:t>
            </a:r>
          </a:p>
          <a:p>
            <a:pPr marL="901700" indent="-901700">
              <a:buFont typeface="Wingdings" panose="05000000000000000000" pitchFamily="2" charset="2"/>
              <a:buNone/>
            </a:pPr>
            <a:endParaRPr lang="en-US" sz="2000" kern="0"/>
          </a:p>
          <a:p>
            <a:pPr marL="901700" indent="-90170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5350" indent="-895350">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r>
              <a:rPr lang="en-SG" sz="2000" kern="0"/>
              <a:t>	</a:t>
            </a:r>
          </a:p>
          <a:p>
            <a:pPr marL="896938" indent="-896938">
              <a:buFont typeface="Wingdings" panose="05000000000000000000" pitchFamily="2" charset="2"/>
              <a:buNone/>
            </a:pPr>
            <a:endParaRPr lang="en-SG" sz="2000" kern="0"/>
          </a:p>
          <a:p>
            <a:pPr marL="896938" indent="-896938">
              <a:buFont typeface="Wingdings" panose="05000000000000000000" pitchFamily="2" charset="2"/>
              <a:buNone/>
            </a:pPr>
            <a:endParaRPr lang="en-SG" sz="2000" kern="0"/>
          </a:p>
          <a:p>
            <a:endParaRPr lang="en-SG" sz="2000" kern="0"/>
          </a:p>
        </p:txBody>
      </p:sp>
      <p:sp>
        <p:nvSpPr>
          <p:cNvPr id="7" name="Rectangle 6">
            <a:extLst>
              <a:ext uri="{FF2B5EF4-FFF2-40B4-BE49-F238E27FC236}">
                <a16:creationId xmlns:a16="http://schemas.microsoft.com/office/drawing/2014/main" id="{119925DC-F3A2-469C-A0B0-A850537B2AF2}"/>
              </a:ext>
            </a:extLst>
          </p:cNvPr>
          <p:cNvSpPr/>
          <p:nvPr/>
        </p:nvSpPr>
        <p:spPr>
          <a:xfrm>
            <a:off x="5867400" y="5683967"/>
            <a:ext cx="2464136" cy="338554"/>
          </a:xfrm>
          <a:prstGeom prst="rect">
            <a:avLst/>
          </a:prstGeom>
        </p:spPr>
        <p:txBody>
          <a:bodyPr wrap="none">
            <a:spAutoFit/>
          </a:bodyPr>
          <a:lstStyle/>
          <a:p>
            <a:r>
              <a:rPr lang="en-SG" sz="1600" b="1"/>
              <a:t>--- End of Task 7 ---</a:t>
            </a:r>
          </a:p>
        </p:txBody>
      </p:sp>
    </p:spTree>
    <p:extLst>
      <p:ext uri="{BB962C8B-B14F-4D97-AF65-F5344CB8AC3E}">
        <p14:creationId xmlns:p14="http://schemas.microsoft.com/office/powerpoint/2010/main" val="3192654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2286000"/>
            <a:ext cx="7772400" cy="1524000"/>
          </a:xfrm>
        </p:spPr>
        <p:txBody>
          <a:bodyPr/>
          <a:lstStyle/>
          <a:p>
            <a:pPr algn="ctr"/>
            <a:r>
              <a:rPr lang="en-US" sz="6600" i="1"/>
              <a:t>Challenge</a:t>
            </a:r>
            <a:endParaRPr lang="en-SG" sz="6600" i="1"/>
          </a:p>
        </p:txBody>
      </p:sp>
    </p:spTree>
    <p:extLst>
      <p:ext uri="{BB962C8B-B14F-4D97-AF65-F5344CB8AC3E}">
        <p14:creationId xmlns:p14="http://schemas.microsoft.com/office/powerpoint/2010/main" val="987432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b="0">
                <a:ea typeface="Tahoma"/>
                <a:cs typeface="Tahoma"/>
              </a:rPr>
              <a:t>Challenge 1.1</a:t>
            </a:r>
          </a:p>
        </p:txBody>
      </p:sp>
      <p:sp>
        <p:nvSpPr>
          <p:cNvPr id="3" name="Content Placeholder 2">
            <a:extLst>
              <a:ext uri="{FF2B5EF4-FFF2-40B4-BE49-F238E27FC236}">
                <a16:creationId xmlns:a16="http://schemas.microsoft.com/office/drawing/2014/main" id="{45F55170-D29E-4956-AE66-6F7FF0B7C01B}"/>
              </a:ext>
            </a:extLst>
          </p:cNvPr>
          <p:cNvSpPr>
            <a:spLocks noGrp="1"/>
          </p:cNvSpPr>
          <p:nvPr>
            <p:ph idx="1"/>
          </p:nvPr>
        </p:nvSpPr>
        <p:spPr/>
        <p:txBody>
          <a:bodyPr/>
          <a:lstStyle/>
          <a:p>
            <a:pPr marL="342265" indent="-342265"/>
            <a:r>
              <a:rPr lang="en-SG" sz="2000"/>
              <a:t>Research to find out what other Windows OS are affected by this MS08-067 vulnerability.</a:t>
            </a:r>
            <a:endParaRPr lang="en-US"/>
          </a:p>
          <a:p>
            <a:pPr marL="342265" indent="-342265"/>
            <a:endParaRPr lang="en-SG" sz="2000"/>
          </a:p>
          <a:p>
            <a:pPr marL="342265" indent="-342265"/>
            <a:r>
              <a:rPr lang="en-SG" sz="2000"/>
              <a:t>Download a copy the Windows Server 2003 VM in the Class Materials in 0421-EH-ALL, unzip and open it in your VM Player. You will not be given the Username and Password for this OS.</a:t>
            </a:r>
          </a:p>
          <a:p>
            <a:pPr marL="342265" indent="-342265"/>
            <a:endParaRPr lang="en-SG" sz="2000"/>
          </a:p>
          <a:p>
            <a:pPr marL="342265" indent="-342265"/>
            <a:r>
              <a:rPr lang="en-SG" sz="2000"/>
              <a:t>Set the Network Setting of this OS to NAT and use the same method to penetrate into the OS. Gather the evidences to show that you have penetrated into the OS.</a:t>
            </a:r>
          </a:p>
          <a:p>
            <a:pPr marL="342265" indent="-342265"/>
            <a:endParaRPr lang="en-SG" sz="2000"/>
          </a:p>
          <a:p>
            <a:pPr marL="342265" indent="-342265"/>
            <a:r>
              <a:rPr lang="en-SG" sz="2000"/>
              <a:t>Search for a secret.txt file and decode the message in the file.</a:t>
            </a:r>
          </a:p>
          <a:p>
            <a:pPr marL="342265" indent="-342265"/>
            <a:endParaRPr lang="en-SG" sz="2000"/>
          </a:p>
          <a:p>
            <a:pPr marL="342265" indent="-342265"/>
            <a:r>
              <a:rPr lang="en-SG" sz="2000"/>
              <a:t>Record your steps in a </a:t>
            </a:r>
            <a:r>
              <a:rPr lang="en-SG" sz="2000" err="1"/>
              <a:t>powerpoint</a:t>
            </a:r>
            <a:r>
              <a:rPr lang="en-SG" sz="2000"/>
              <a:t> and share with you peers in your </a:t>
            </a:r>
            <a:r>
              <a:rPr lang="en-SG" sz="2000" err="1"/>
              <a:t>classs's</a:t>
            </a:r>
            <a:r>
              <a:rPr lang="en-SG" sz="2000"/>
              <a:t> team, week 1 channel. Name your file as Cha1.1-your full name(Avoid using name not on your student card).</a:t>
            </a:r>
          </a:p>
        </p:txBody>
      </p:sp>
    </p:spTree>
    <p:extLst>
      <p:ext uri="{BB962C8B-B14F-4D97-AF65-F5344CB8AC3E}">
        <p14:creationId xmlns:p14="http://schemas.microsoft.com/office/powerpoint/2010/main" val="2495154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a:t>End</a:t>
            </a:r>
          </a:p>
        </p:txBody>
      </p:sp>
    </p:spTree>
    <p:extLst>
      <p:ext uri="{BB962C8B-B14F-4D97-AF65-F5344CB8AC3E}">
        <p14:creationId xmlns:p14="http://schemas.microsoft.com/office/powerpoint/2010/main" val="2271278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3276600"/>
            <a:ext cx="7772400" cy="1524000"/>
          </a:xfrm>
        </p:spPr>
        <p:txBody>
          <a:bodyPr/>
          <a:lstStyle/>
          <a:p>
            <a:pPr algn="ctr"/>
            <a:r>
              <a:rPr lang="en-US" sz="4000" b="0"/>
              <a:t>Task 1 – Start Metasploit and Search for MS08-076 Exploit</a:t>
            </a:r>
            <a:endParaRPr lang="en-SG" sz="4000" b="0"/>
          </a:p>
          <a:p>
            <a:pPr algn="ctr"/>
            <a:endParaRPr lang="en-SG" sz="4000" b="0"/>
          </a:p>
        </p:txBody>
      </p:sp>
    </p:spTree>
    <p:extLst>
      <p:ext uri="{BB962C8B-B14F-4D97-AF65-F5344CB8AC3E}">
        <p14:creationId xmlns:p14="http://schemas.microsoft.com/office/powerpoint/2010/main" val="577820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a:t>Start </a:t>
            </a:r>
            <a:r>
              <a:rPr lang="en-US" sz="2000" err="1"/>
              <a:t>Metasploit</a:t>
            </a:r>
            <a:r>
              <a:rPr lang="en-US" sz="2000"/>
              <a:t> and Search for MS08-076</a:t>
            </a:r>
            <a:endParaRPr lang="en-SG" sz="2000"/>
          </a:p>
        </p:txBody>
      </p:sp>
      <p:sp>
        <p:nvSpPr>
          <p:cNvPr id="3" name="Content Placeholder 2"/>
          <p:cNvSpPr>
            <a:spLocks noGrp="1"/>
          </p:cNvSpPr>
          <p:nvPr>
            <p:ph idx="1"/>
          </p:nvPr>
        </p:nvSpPr>
        <p:spPr/>
        <p:txBody>
          <a:bodyPr/>
          <a:lstStyle/>
          <a:p>
            <a:pPr marL="896938" indent="-896938">
              <a:buNone/>
            </a:pPr>
            <a:r>
              <a:rPr lang="en-SG" sz="2000"/>
              <a:t>Start [</a:t>
            </a:r>
            <a:r>
              <a:rPr lang="en-SG" sz="2000" err="1"/>
              <a:t>metasploit</a:t>
            </a:r>
            <a:r>
              <a:rPr lang="en-SG" sz="2000"/>
              <a:t> framework] in Kali Linux.</a:t>
            </a:r>
          </a:p>
          <a:p>
            <a:pPr marL="896938" indent="-896938">
              <a:buNone/>
            </a:pPr>
            <a:endParaRPr lang="en-SG" sz="2000"/>
          </a:p>
          <a:p>
            <a:pPr marL="896938" indent="-896938">
              <a:buNone/>
            </a:pPr>
            <a:endParaRPr lang="en-SG" sz="2000"/>
          </a:p>
          <a:p>
            <a:pPr marL="896938" indent="-896938">
              <a:buNone/>
            </a:pPr>
            <a:endParaRPr lang="en-SG" sz="2000"/>
          </a:p>
          <a:p>
            <a:endParaRPr lang="en-SG" sz="2000"/>
          </a:p>
        </p:txBody>
      </p:sp>
      <p:pic>
        <p:nvPicPr>
          <p:cNvPr id="4" name="Picture 3"/>
          <p:cNvPicPr>
            <a:picLocks noChangeAspect="1"/>
          </p:cNvPicPr>
          <p:nvPr/>
        </p:nvPicPr>
        <p:blipFill>
          <a:blip r:embed="rId2"/>
          <a:stretch>
            <a:fillRect/>
          </a:stretch>
        </p:blipFill>
        <p:spPr>
          <a:xfrm>
            <a:off x="3810000" y="1759269"/>
            <a:ext cx="5781675" cy="4048125"/>
          </a:xfrm>
          <a:prstGeom prst="rect">
            <a:avLst/>
          </a:prstGeom>
        </p:spPr>
      </p:pic>
      <p:sp>
        <p:nvSpPr>
          <p:cNvPr id="7" name="Right Arrow 6"/>
          <p:cNvSpPr/>
          <p:nvPr/>
        </p:nvSpPr>
        <p:spPr bwMode="auto">
          <a:xfrm rot="20068093">
            <a:off x="3283013" y="5435441"/>
            <a:ext cx="662281" cy="533400"/>
          </a:xfrm>
          <a:prstGeom prst="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en-SG">
              <a:solidFill>
                <a:schemeClr val="tx1"/>
              </a:solidFill>
              <a:latin typeface="Verdana" pitchFamily="34" charset="0"/>
            </a:endParaRPr>
          </a:p>
        </p:txBody>
      </p:sp>
      <p:sp>
        <p:nvSpPr>
          <p:cNvPr id="8" name="Right Arrow 7"/>
          <p:cNvSpPr/>
          <p:nvPr/>
        </p:nvSpPr>
        <p:spPr bwMode="auto">
          <a:xfrm rot="20068093">
            <a:off x="5797614" y="2555080"/>
            <a:ext cx="662281" cy="533400"/>
          </a:xfrm>
          <a:prstGeom prst="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en-SG">
              <a:solidFill>
                <a:schemeClr val="tx1"/>
              </a:solidFill>
              <a:latin typeface="Verdana" pitchFamily="34" charset="0"/>
            </a:endParaRPr>
          </a:p>
        </p:txBody>
      </p:sp>
    </p:spTree>
    <p:extLst>
      <p:ext uri="{BB962C8B-B14F-4D97-AF65-F5344CB8AC3E}">
        <p14:creationId xmlns:p14="http://schemas.microsoft.com/office/powerpoint/2010/main" val="369240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bwMode="auto">
          <a:xfrm rot="20068093">
            <a:off x="3359213" y="1869281"/>
            <a:ext cx="662281" cy="533400"/>
          </a:xfrm>
          <a:prstGeom prst="rightArrow">
            <a:avLst/>
          </a:prstGeom>
          <a:solidFill>
            <a:schemeClr val="accent1"/>
          </a:solidFill>
          <a:ln w="12700" cap="flat" cmpd="sng" algn="ctr">
            <a:solidFill>
              <a:schemeClr val="tx1"/>
            </a:solidFill>
            <a:prstDash val="solid"/>
            <a:round/>
            <a:headEnd type="none" w="sm" len="sm"/>
            <a:tailEnd type="none" w="sm" len="sm"/>
          </a:ln>
          <a:effectLst/>
        </p:spPr>
        <p:style>
          <a:lnRef idx="1">
            <a:schemeClr val="accen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en-SG">
              <a:solidFill>
                <a:schemeClr val="tx1"/>
              </a:solidFill>
              <a:latin typeface="Verdana" pitchFamily="34" charset="0"/>
            </a:endParaRPr>
          </a:p>
        </p:txBody>
      </p:sp>
      <p:pic>
        <p:nvPicPr>
          <p:cNvPr id="3" name="Picture 2"/>
          <p:cNvPicPr>
            <a:picLocks noChangeAspect="1"/>
          </p:cNvPicPr>
          <p:nvPr/>
        </p:nvPicPr>
        <p:blipFill>
          <a:blip r:embed="rId2"/>
          <a:stretch>
            <a:fillRect/>
          </a:stretch>
        </p:blipFill>
        <p:spPr>
          <a:xfrm>
            <a:off x="3962400" y="1219200"/>
            <a:ext cx="6200775" cy="4933950"/>
          </a:xfrm>
          <a:prstGeom prst="rect">
            <a:avLst/>
          </a:prstGeom>
        </p:spPr>
      </p:pic>
      <p:sp>
        <p:nvSpPr>
          <p:cNvPr id="5" name="Content Placeholder 2"/>
          <p:cNvSpPr>
            <a:spLocks noGrp="1"/>
          </p:cNvSpPr>
          <p:nvPr>
            <p:ph idx="1"/>
          </p:nvPr>
        </p:nvSpPr>
        <p:spPr>
          <a:xfrm>
            <a:off x="508000" y="1066800"/>
            <a:ext cx="10871200" cy="5181600"/>
          </a:xfrm>
        </p:spPr>
        <p:txBody>
          <a:bodyPr/>
          <a:lstStyle/>
          <a:p>
            <a:pPr marL="896938" indent="-896938">
              <a:buNone/>
            </a:pPr>
            <a:r>
              <a:rPr lang="en-SG" sz="2000"/>
              <a:t>Enter “kali” as password.</a:t>
            </a:r>
          </a:p>
          <a:p>
            <a:pPr marL="896938" indent="-896938">
              <a:buNone/>
            </a:pPr>
            <a:endParaRPr lang="en-SG" sz="2000"/>
          </a:p>
          <a:p>
            <a:pPr marL="896938" indent="-896938">
              <a:buNone/>
            </a:pPr>
            <a:endParaRPr lang="en-SG" sz="2000"/>
          </a:p>
          <a:p>
            <a:pPr marL="896938" indent="-896938">
              <a:buNone/>
            </a:pPr>
            <a:endParaRPr lang="en-SG" sz="2000"/>
          </a:p>
          <a:p>
            <a:endParaRPr lang="en-SG" sz="2000"/>
          </a:p>
        </p:txBody>
      </p:sp>
    </p:spTree>
    <p:extLst>
      <p:ext uri="{BB962C8B-B14F-4D97-AF65-F5344CB8AC3E}">
        <p14:creationId xmlns:p14="http://schemas.microsoft.com/office/powerpoint/2010/main" val="2584360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10871200" cy="5181600"/>
          </a:xfrm>
        </p:spPr>
        <p:txBody>
          <a:bodyPr/>
          <a:lstStyle/>
          <a:p>
            <a:pPr marL="896938" indent="-896938">
              <a:buNone/>
            </a:pPr>
            <a:r>
              <a:rPr lang="en-SG" sz="2000"/>
              <a:t>Search for MS08-076 exploit by executing the command “search ms08-067”</a:t>
            </a:r>
          </a:p>
          <a:p>
            <a:pPr marL="896938" indent="-896938">
              <a:buNone/>
            </a:pPr>
            <a:r>
              <a:rPr lang="en-SG" sz="2000"/>
              <a:t>	</a:t>
            </a:r>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endParaRPr lang="en-SG" sz="2000"/>
          </a:p>
          <a:p>
            <a:pPr marL="896938" indent="-896938">
              <a:buNone/>
            </a:pPr>
            <a:r>
              <a:rPr lang="en-SG" sz="2000"/>
              <a:t>	</a:t>
            </a:r>
          </a:p>
          <a:p>
            <a:pPr marL="896938" indent="-896938">
              <a:buNone/>
            </a:pPr>
            <a:endParaRPr lang="en-SG" sz="2000"/>
          </a:p>
          <a:p>
            <a:pPr marL="896938" indent="-896938">
              <a:buNone/>
            </a:pPr>
            <a:r>
              <a:rPr lang="en-SG" sz="2000"/>
              <a:t>	</a:t>
            </a:r>
          </a:p>
        </p:txBody>
      </p:sp>
      <p:pic>
        <p:nvPicPr>
          <p:cNvPr id="2" name="Picture 1"/>
          <p:cNvPicPr>
            <a:picLocks noChangeAspect="1"/>
          </p:cNvPicPr>
          <p:nvPr/>
        </p:nvPicPr>
        <p:blipFill>
          <a:blip r:embed="rId2"/>
          <a:stretch>
            <a:fillRect/>
          </a:stretch>
        </p:blipFill>
        <p:spPr>
          <a:xfrm>
            <a:off x="2766241" y="1455420"/>
            <a:ext cx="6496958" cy="5177421"/>
          </a:xfrm>
          <a:prstGeom prst="rect">
            <a:avLst/>
          </a:prstGeom>
        </p:spPr>
      </p:pic>
    </p:spTree>
    <p:extLst>
      <p:ext uri="{BB962C8B-B14F-4D97-AF65-F5344CB8AC3E}">
        <p14:creationId xmlns:p14="http://schemas.microsoft.com/office/powerpoint/2010/main" val="2044447826"/>
      </p:ext>
    </p:extLst>
  </p:cSld>
  <p:clrMapOvr>
    <a:masterClrMapping/>
  </p:clrMapOvr>
</p:sld>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FontTx/>
          <a:buNone/>
          <a:defRPr kumimoji="0" lang="en-GB" sz="2400" b="0" i="0" u="none" strike="noStrike" cap="none" normalizeH="0" baseline="0" smtClean="0">
            <a:ln>
              <a:noFill/>
            </a:ln>
            <a:solidFill>
              <a:schemeClr val="tx1"/>
            </a:solidFill>
            <a:effectLst/>
            <a:uFillTx/>
            <a:latin typeface="Verdana" pitchFamily="34" charset="0"/>
          </a:defRPr>
        </a:defPPr>
      </a:lstStyle>
      <a:style>
        <a:lnRef idx="1">
          <a:schemeClr val="accen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FontTx/>
          <a:buNone/>
          <a:defRPr kumimoji="0" lang="en-GB" sz="2400" b="0" i="0" u="none" strike="noStrike" cap="none" normalizeH="0" baseline="0" smtClean="0">
            <a:ln>
              <a:noFill/>
            </a:ln>
            <a:solidFill>
              <a:schemeClr val="tx1"/>
            </a:solidFill>
            <a:effectLst/>
            <a:uFillTx/>
            <a:latin typeface="Verdana" pitchFamily="34" charset="0"/>
          </a:defRPr>
        </a:defP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FC263C1BB8CE419EB5D4898E29476C" ma:contentTypeVersion="2" ma:contentTypeDescription="Create a new document." ma:contentTypeScope="" ma:versionID="615e6d275176d44f918c8c0632d8f860">
  <xsd:schema xmlns:xsd="http://www.w3.org/2001/XMLSchema" xmlns:xs="http://www.w3.org/2001/XMLSchema" xmlns:p="http://schemas.microsoft.com/office/2006/metadata/properties" xmlns:ns2="b3cb7993-a6de-4faf-ad31-2d728e621b0d" targetNamespace="http://schemas.microsoft.com/office/2006/metadata/properties" ma:root="true" ma:fieldsID="51aeffd96d6e409178f3a28261d73039" ns2:_="">
    <xsd:import namespace="b3cb7993-a6de-4faf-ad31-2d728e621b0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cb7993-a6de-4faf-ad31-2d728e621b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FD3963-0A0F-413F-AF5C-E8DBD56ACCE9}">
  <ds:schemaRefs>
    <ds:schemaRef ds:uri="http://schemas.microsoft.com/office/2006/metadata/properties"/>
    <ds:schemaRef ds:uri="http://schemas.microsoft.com/office/infopath/2007/PartnerControls"/>
    <ds:schemaRef ds:uri="http://www.w3.org/2000/xmlns/"/>
  </ds:schemaRefs>
</ds:datastoreItem>
</file>

<file path=customXml/itemProps2.xml><?xml version="1.0" encoding="utf-8"?>
<ds:datastoreItem xmlns:ds="http://schemas.openxmlformats.org/officeDocument/2006/customXml" ds:itemID="{251131A3-0D5B-46B2-A39B-AA1BD1F5D046}">
  <ds:schemaRefs>
    <ds:schemaRef ds:uri="b3cb7993-a6de-4faf-ad31-2d728e621b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BE4798-2B3A-4606-883F-A77EE4E168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Application>Microsoft Office PowerPoint</Application>
  <PresentationFormat>Widescreen</PresentationFormat>
  <Slides>57</Slides>
  <Notes>2</Notes>
  <HiddenSlides>0</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Contport</vt:lpstr>
      <vt:lpstr>PowerPoint Presentation</vt:lpstr>
      <vt:lpstr>Introduction</vt:lpstr>
      <vt:lpstr>Learning Objectives</vt:lpstr>
      <vt:lpstr>Important Instructions (READ)</vt:lpstr>
      <vt:lpstr>PowerPoint Presentation</vt:lpstr>
      <vt:lpstr>PowerPoint Presentation</vt:lpstr>
      <vt:lpstr>Start Metasploit and Search for MS08-076</vt:lpstr>
      <vt:lpstr>PowerPoint Presentation</vt:lpstr>
      <vt:lpstr>PowerPoint Presentation</vt:lpstr>
      <vt:lpstr>PowerPoint Presentation</vt:lpstr>
      <vt:lpstr>PowerPoint Presentation</vt:lpstr>
      <vt:lpstr>Task 2 - Use the Exploit and set its Options </vt:lpstr>
      <vt:lpstr>Task 2 - Use the Exploit and set its Options </vt:lpstr>
      <vt:lpstr>PowerPoint Presentation</vt:lpstr>
      <vt:lpstr>PowerPoint Presentation</vt:lpstr>
      <vt:lpstr>PowerPoint Presentation</vt:lpstr>
      <vt:lpstr>Task 4 – Penetrate into the Target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7 - Exploring the Payload Available in Metasploit</vt:lpstr>
      <vt:lpstr>PowerPoint Presentation</vt:lpstr>
      <vt:lpstr>PowerPoint Presentation</vt:lpstr>
      <vt:lpstr>Challenge 1.1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 2012 Week 1 Module Overview</dc:title>
  <dc:creator>Lee Chin Seng</dc:creator>
  <cp:revision>2</cp:revision>
  <cp:lastPrinted>2000-08-04T01:42:18Z</cp:lastPrinted>
  <dcterms:created xsi:type="dcterms:W3CDTF">1995-05-28T16:29:18Z</dcterms:created>
  <dcterms:modified xsi:type="dcterms:W3CDTF">2021-06-04T10:05:57Z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0x0101004EFC263C1BB8CE419EB5D4898E29476C</vt:lpwstr>
  </property>
</Properties>
</file>